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wdp" ContentType="image/vnd.ms-photo"/>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4"/>
  </p:notesMasterIdLst>
  <p:handoutMasterIdLst>
    <p:handoutMasterId r:id="rId135"/>
  </p:handoutMasterIdLst>
  <p:sldIdLst>
    <p:sldId id="779" r:id="rId2"/>
    <p:sldId id="661" r:id="rId3"/>
    <p:sldId id="866" r:id="rId4"/>
    <p:sldId id="867" r:id="rId5"/>
    <p:sldId id="514" r:id="rId6"/>
    <p:sldId id="863" r:id="rId7"/>
    <p:sldId id="864" r:id="rId8"/>
    <p:sldId id="817" r:id="rId9"/>
    <p:sldId id="818" r:id="rId10"/>
    <p:sldId id="654" r:id="rId11"/>
    <p:sldId id="865" r:id="rId12"/>
    <p:sldId id="868" r:id="rId13"/>
    <p:sldId id="869" r:id="rId14"/>
    <p:sldId id="870" r:id="rId15"/>
    <p:sldId id="871" r:id="rId16"/>
    <p:sldId id="872" r:id="rId17"/>
    <p:sldId id="873" r:id="rId18"/>
    <p:sldId id="874" r:id="rId19"/>
    <p:sldId id="875" r:id="rId20"/>
    <p:sldId id="876" r:id="rId21"/>
    <p:sldId id="877" r:id="rId22"/>
    <p:sldId id="879" r:id="rId23"/>
    <p:sldId id="880" r:id="rId24"/>
    <p:sldId id="878" r:id="rId25"/>
    <p:sldId id="883" r:id="rId26"/>
    <p:sldId id="884" r:id="rId27"/>
    <p:sldId id="882" r:id="rId28"/>
    <p:sldId id="897" r:id="rId29"/>
    <p:sldId id="886" r:id="rId30"/>
    <p:sldId id="885" r:id="rId31"/>
    <p:sldId id="467" r:id="rId32"/>
    <p:sldId id="782" r:id="rId33"/>
    <p:sldId id="783" r:id="rId34"/>
    <p:sldId id="784" r:id="rId35"/>
    <p:sldId id="695" r:id="rId36"/>
    <p:sldId id="696" r:id="rId37"/>
    <p:sldId id="697" r:id="rId38"/>
    <p:sldId id="698" r:id="rId39"/>
    <p:sldId id="699" r:id="rId40"/>
    <p:sldId id="700" r:id="rId41"/>
    <p:sldId id="701" r:id="rId42"/>
    <p:sldId id="715" r:id="rId43"/>
    <p:sldId id="702" r:id="rId44"/>
    <p:sldId id="735" r:id="rId45"/>
    <p:sldId id="494" r:id="rId46"/>
    <p:sldId id="768" r:id="rId47"/>
    <p:sldId id="518" r:id="rId48"/>
    <p:sldId id="519" r:id="rId49"/>
    <p:sldId id="821" r:id="rId50"/>
    <p:sldId id="822" r:id="rId51"/>
    <p:sldId id="823" r:id="rId52"/>
    <p:sldId id="824" r:id="rId53"/>
    <p:sldId id="825" r:id="rId54"/>
    <p:sldId id="829" r:id="rId55"/>
    <p:sldId id="887" r:id="rId56"/>
    <p:sldId id="830" r:id="rId57"/>
    <p:sldId id="522" r:id="rId58"/>
    <p:sldId id="819" r:id="rId59"/>
    <p:sldId id="704" r:id="rId60"/>
    <p:sldId id="706" r:id="rId61"/>
    <p:sldId id="707" r:id="rId62"/>
    <p:sldId id="709" r:id="rId63"/>
    <p:sldId id="708" r:id="rId64"/>
    <p:sldId id="710" r:id="rId65"/>
    <p:sldId id="711" r:id="rId66"/>
    <p:sldId id="745" r:id="rId67"/>
    <p:sldId id="820" r:id="rId68"/>
    <p:sldId id="746" r:id="rId69"/>
    <p:sldId id="737" r:id="rId70"/>
    <p:sldId id="743" r:id="rId71"/>
    <p:sldId id="747" r:id="rId72"/>
    <p:sldId id="738" r:id="rId73"/>
    <p:sldId id="739" r:id="rId74"/>
    <p:sldId id="741" r:id="rId75"/>
    <p:sldId id="740" r:id="rId76"/>
    <p:sldId id="656" r:id="rId77"/>
    <p:sldId id="742" r:id="rId78"/>
    <p:sldId id="658" r:id="rId79"/>
    <p:sldId id="748" r:id="rId80"/>
    <p:sldId id="769" r:id="rId81"/>
    <p:sldId id="744" r:id="rId82"/>
    <p:sldId id="770" r:id="rId83"/>
    <p:sldId id="502" r:id="rId84"/>
    <p:sldId id="838" r:id="rId85"/>
    <p:sldId id="598" r:id="rId86"/>
    <p:sldId id="527" r:id="rId87"/>
    <p:sldId id="528" r:id="rId88"/>
    <p:sldId id="831" r:id="rId89"/>
    <p:sldId id="832" r:id="rId90"/>
    <p:sldId id="833" r:id="rId91"/>
    <p:sldId id="834" r:id="rId92"/>
    <p:sldId id="835" r:id="rId93"/>
    <p:sldId id="836" r:id="rId94"/>
    <p:sldId id="837" r:id="rId95"/>
    <p:sldId id="756" r:id="rId96"/>
    <p:sldId id="839" r:id="rId97"/>
    <p:sldId id="503" r:id="rId98"/>
    <p:sldId id="894" r:id="rId99"/>
    <p:sldId id="504" r:id="rId100"/>
    <p:sldId id="857" r:id="rId101"/>
    <p:sldId id="858" r:id="rId102"/>
    <p:sldId id="844" r:id="rId103"/>
    <p:sldId id="845" r:id="rId104"/>
    <p:sldId id="846" r:id="rId105"/>
    <p:sldId id="859" r:id="rId106"/>
    <p:sldId id="860" r:id="rId107"/>
    <p:sldId id="854" r:id="rId108"/>
    <p:sldId id="861" r:id="rId109"/>
    <p:sldId id="852" r:id="rId110"/>
    <p:sldId id="853" r:id="rId111"/>
    <p:sldId id="851" r:id="rId112"/>
    <p:sldId id="840" r:id="rId113"/>
    <p:sldId id="505" r:id="rId114"/>
    <p:sldId id="855" r:id="rId115"/>
    <p:sldId id="856" r:id="rId116"/>
    <p:sldId id="862" r:id="rId117"/>
    <p:sldId id="888" r:id="rId118"/>
    <p:sldId id="777" r:id="rId119"/>
    <p:sldId id="891" r:id="rId120"/>
    <p:sldId id="890" r:id="rId121"/>
    <p:sldId id="892" r:id="rId122"/>
    <p:sldId id="508" r:id="rId123"/>
    <p:sldId id="437" r:id="rId124"/>
    <p:sldId id="511" r:id="rId125"/>
    <p:sldId id="438" r:id="rId126"/>
    <p:sldId id="439" r:id="rId127"/>
    <p:sldId id="442" r:id="rId128"/>
    <p:sldId id="455" r:id="rId129"/>
    <p:sldId id="523" r:id="rId130"/>
    <p:sldId id="893" r:id="rId131"/>
    <p:sldId id="446" r:id="rId132"/>
    <p:sldId id="509" r:id="rId133"/>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00"/>
    <a:srgbClr val="003300"/>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236" autoAdjust="0"/>
  </p:normalViewPr>
  <p:slideViewPr>
    <p:cSldViewPr>
      <p:cViewPr>
        <p:scale>
          <a:sx n="103" d="100"/>
          <a:sy n="103" d="100"/>
        </p:scale>
        <p:origin x="-1240" y="-184"/>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notesMaster" Target="notesMasters/notesMaster1.xml"/><Relationship Id="rId135" Type="http://schemas.openxmlformats.org/officeDocument/2006/relationships/handoutMaster" Target="handoutMasters/handoutMaster1.xml"/><Relationship Id="rId136" Type="http://schemas.openxmlformats.org/officeDocument/2006/relationships/printerSettings" Target="printerSettings/printerSettings1.bin"/><Relationship Id="rId137" Type="http://schemas.openxmlformats.org/officeDocument/2006/relationships/presProps" Target="presProps.xml"/><Relationship Id="rId138" Type="http://schemas.openxmlformats.org/officeDocument/2006/relationships/viewProps" Target="viewProps.xml"/><Relationship Id="rId13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02/11/2011</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50</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52</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53</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54</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55</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56</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This avoids</a:t>
            </a:r>
            <a:r>
              <a:rPr lang="en-US" baseline="0" dirty="0" smtClean="0"/>
              <a:t> the Mistake.  </a:t>
            </a:r>
          </a:p>
          <a:p>
            <a:r>
              <a:rPr lang="en-US" baseline="0" dirty="0" smtClean="0"/>
              <a:t>But is it adequate?  </a:t>
            </a:r>
          </a:p>
          <a:p>
            <a:r>
              <a:rPr lang="en-US" baseline="0" dirty="0" smtClean="0"/>
              <a:t>Well, what does it have to be adequate to?</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we could reject this ... but I want to pursue a different approach</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we could reject this ... but I want to pursue a </a:t>
            </a:r>
            <a:r>
              <a:rPr lang="en-US" smtClean="0"/>
              <a:t>different approach</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397250" cy="2547937"/>
          </a:xfrm>
        </p:spPr>
      </p:sp>
      <p:sp>
        <p:nvSpPr>
          <p:cNvPr id="3" name="Notes Placeholder 2"/>
          <p:cNvSpPr>
            <a:spLocks noGrp="1"/>
          </p:cNvSpPr>
          <p:nvPr>
            <p:ph type="body" idx="1"/>
          </p:nvPr>
        </p:nvSpPr>
        <p:spPr/>
        <p:txBody>
          <a:bodyPr/>
          <a:lstStyle/>
          <a:p>
            <a:r>
              <a:rPr lang="en-US" dirty="0" smtClean="0"/>
              <a:t>this illustrates problem of identifying</a:t>
            </a:r>
            <a:r>
              <a:rPr lang="en-US" baseline="0" dirty="0" smtClean="0"/>
              <a:t> particular goals of action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122</a:t>
            </a:fld>
            <a:endParaRPr lang="en-GB"/>
          </a:p>
        </p:txBody>
      </p:sp>
    </p:spTree>
    <p:extLst>
      <p:ext uri="{BB962C8B-B14F-4D97-AF65-F5344CB8AC3E}">
        <p14:creationId xmlns:p14="http://schemas.microsoft.com/office/powerpoint/2010/main" val="18101669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131</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132</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49</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1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15.jpe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5.xml.rels><?xml version="1.0" encoding="UTF-8" standalone="yes"?>
<Relationships xmlns="http://schemas.openxmlformats.org/package/2006/relationships"><Relationship Id="rId11" Type="http://schemas.openxmlformats.org/officeDocument/2006/relationships/image" Target="../media/image6.png"/><Relationship Id="rId12" Type="http://schemas.microsoft.com/office/2007/relationships/hdphoto" Target="../media/hdphoto6.wdp"/><Relationship Id="rId13" Type="http://schemas.openxmlformats.org/officeDocument/2006/relationships/image" Target="../media/image7.png"/><Relationship Id="rId14" Type="http://schemas.microsoft.com/office/2007/relationships/hdphoto" Target="../media/hdphoto7.wdp"/><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 Id="rId4" Type="http://schemas.microsoft.com/office/2007/relationships/hdphoto" Target="../media/hdphoto2.wdp"/><Relationship Id="rId5" Type="http://schemas.openxmlformats.org/officeDocument/2006/relationships/image" Target="../media/image3.png"/><Relationship Id="rId6" Type="http://schemas.microsoft.com/office/2007/relationships/hdphoto" Target="../media/hdphoto3.wdp"/><Relationship Id="rId7" Type="http://schemas.openxmlformats.org/officeDocument/2006/relationships/image" Target="../media/image4.png"/><Relationship Id="rId8" Type="http://schemas.microsoft.com/office/2007/relationships/hdphoto" Target="../media/hdphoto4.wdp"/><Relationship Id="rId9" Type="http://schemas.openxmlformats.org/officeDocument/2006/relationships/image" Target="../media/image5.png"/><Relationship Id="rId10" Type="http://schemas.microsoft.com/office/2007/relationships/hdphoto" Target="../media/hdphoto5.wdp"/></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7" Type="http://schemas.openxmlformats.org/officeDocument/2006/relationships/image" Target="../media/image10.png"/><Relationship Id="rId8"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7" Type="http://schemas.openxmlformats.org/officeDocument/2006/relationships/image" Target="../media/image10.png"/><Relationship Id="rId8"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7" Type="http://schemas.openxmlformats.org/officeDocument/2006/relationships/image" Target="../media/image10.png"/><Relationship Id="rId8"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SC_AB_0260.JPG"/>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356500">
            <a:off x="-279316" y="-391071"/>
            <a:ext cx="10346112" cy="7749480"/>
          </a:xfrm>
          <a:prstGeom prst="rect">
            <a:avLst/>
          </a:prstGeom>
        </p:spPr>
      </p:pic>
      <p:sp>
        <p:nvSpPr>
          <p:cNvPr id="12" name="Rectangle 11"/>
          <p:cNvSpPr/>
          <p:nvPr/>
        </p:nvSpPr>
        <p:spPr bwMode="auto">
          <a:xfrm>
            <a:off x="0" y="0"/>
            <a:ext cx="9144000" cy="6858000"/>
          </a:xfrm>
          <a:prstGeom prst="rect">
            <a:avLst/>
          </a:prstGeom>
          <a:gradFill flip="none" rotWithShape="1">
            <a:gsLst>
              <a:gs pos="77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bwMode="auto">
          <a:xfrm>
            <a:off x="0" y="0"/>
            <a:ext cx="9144000" cy="6858000"/>
          </a:xfrm>
          <a:prstGeom prst="rect">
            <a:avLst/>
          </a:prstGeom>
          <a:gradFill flip="none" rotWithShape="1">
            <a:gsLst>
              <a:gs pos="83000">
                <a:schemeClr val="tx1">
                  <a:alpha val="0"/>
                </a:schemeClr>
              </a:gs>
              <a:gs pos="100000">
                <a:schemeClr val="tx1"/>
              </a:gs>
            </a:gsLst>
            <a:path path="rect">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Text Box 5"/>
          <p:cNvSpPr txBox="1">
            <a:spLocks noChangeArrowheads="1"/>
          </p:cNvSpPr>
          <p:nvPr/>
        </p:nvSpPr>
        <p:spPr bwMode="auto">
          <a:xfrm>
            <a:off x="712713" y="3528368"/>
            <a:ext cx="3684651"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Joint Action</a:t>
            </a:r>
            <a:endParaRPr lang="en-GB" sz="5000" b="1" i="0" dirty="0">
              <a:solidFill>
                <a:srgbClr val="FFFFFF"/>
              </a:solidFill>
              <a:ea typeface="Arial" charset="0"/>
              <a:cs typeface="Arial" charset="0"/>
            </a:endParaRPr>
          </a:p>
        </p:txBody>
      </p:sp>
      <p:sp>
        <p:nvSpPr>
          <p:cNvPr id="3077" name="Text Box 5"/>
          <p:cNvSpPr txBox="1">
            <a:spLocks noChangeArrowheads="1"/>
          </p:cNvSpPr>
          <p:nvPr/>
        </p:nvSpPr>
        <p:spPr bwMode="auto">
          <a:xfrm>
            <a:off x="1288777" y="3960416"/>
            <a:ext cx="2409300"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and </a:t>
            </a:r>
            <a:r>
              <a:rPr lang="en-GB" sz="5000" b="1" i="0" dirty="0">
                <a:solidFill>
                  <a:srgbClr val="FFFFFF"/>
                </a:solidFill>
                <a:effectLst>
                  <a:glow rad="101600">
                    <a:schemeClr val="tx1">
                      <a:alpha val="75000"/>
                    </a:schemeClr>
                  </a:glow>
                </a:effectLst>
                <a:ea typeface="Arial" charset="0"/>
                <a:cs typeface="Arial" charset="0"/>
              </a:rPr>
              <a:t>the </a:t>
            </a:r>
            <a:endParaRPr lang="en-GB" sz="5000" b="1" i="0" dirty="0">
              <a:solidFill>
                <a:srgbClr val="FFFFFF"/>
              </a:solidFill>
              <a:ea typeface="Arial" charset="0"/>
              <a:cs typeface="Arial" charset="0"/>
            </a:endParaRPr>
          </a:p>
        </p:txBody>
      </p:sp>
      <p:sp>
        <p:nvSpPr>
          <p:cNvPr id="8" name="Text Box 5"/>
          <p:cNvSpPr txBox="1">
            <a:spLocks noChangeArrowheads="1"/>
          </p:cNvSpPr>
          <p:nvPr/>
        </p:nvSpPr>
        <p:spPr bwMode="auto">
          <a:xfrm>
            <a:off x="712713" y="4392464"/>
            <a:ext cx="3444181"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Emergence</a:t>
            </a:r>
            <a:endParaRPr lang="en-GB" sz="5000" b="1" i="0" dirty="0">
              <a:solidFill>
                <a:srgbClr val="FFFFFF"/>
              </a:solidFill>
              <a:effectLst>
                <a:glow rad="101600">
                  <a:schemeClr val="tx1">
                    <a:alpha val="75000"/>
                  </a:schemeClr>
                </a:glow>
              </a:effectLst>
              <a:ea typeface="Arial" charset="0"/>
              <a:cs typeface="Arial" charset="0"/>
            </a:endParaRPr>
          </a:p>
        </p:txBody>
      </p:sp>
      <p:sp>
        <p:nvSpPr>
          <p:cNvPr id="20" name="Text Box 5"/>
          <p:cNvSpPr txBox="1">
            <a:spLocks noChangeArrowheads="1"/>
          </p:cNvSpPr>
          <p:nvPr/>
        </p:nvSpPr>
        <p:spPr bwMode="auto">
          <a:xfrm>
            <a:off x="856729" y="4896520"/>
            <a:ext cx="4719555"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of Mindreading</a:t>
            </a:r>
            <a:endParaRPr lang="en-GB" sz="5000" b="1" i="0" dirty="0">
              <a:solidFill>
                <a:srgbClr val="FFFFFF"/>
              </a:solidFill>
              <a:effectLst>
                <a:glow rad="101600">
                  <a:schemeClr val="tx1">
                    <a:alpha val="75000"/>
                  </a:schemeClr>
                </a:glow>
              </a:effectLst>
              <a:ea typeface="Arial" charset="0"/>
              <a:cs typeface="Arial" charset="0"/>
            </a:endParaRPr>
          </a:p>
        </p:txBody>
      </p:sp>
      <p:sp>
        <p:nvSpPr>
          <p:cNvPr id="23" name="Text Box 4"/>
          <p:cNvSpPr txBox="1">
            <a:spLocks noChangeArrowheads="1"/>
          </p:cNvSpPr>
          <p:nvPr/>
        </p:nvSpPr>
        <p:spPr bwMode="auto">
          <a:xfrm>
            <a:off x="1259632" y="5373216"/>
            <a:ext cx="5328592"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spcBef>
                <a:spcPct val="25000"/>
              </a:spcBef>
            </a:pPr>
            <a:r>
              <a:rPr lang="en-GB" sz="3200" i="0" dirty="0" err="1" smtClean="0">
                <a:effectLst>
                  <a:glow rad="101600">
                    <a:schemeClr val="tx1">
                      <a:alpha val="75000"/>
                    </a:schemeClr>
                  </a:glow>
                </a:effectLst>
              </a:rPr>
              <a:t>s.butterfill@warwick.ac.uk</a:t>
            </a:r>
            <a:endParaRPr lang="en-GB" sz="3200" i="0" dirty="0">
              <a:effectLst>
                <a:glow rad="101600">
                  <a:schemeClr val="tx1">
                    <a:alpha val="75000"/>
                  </a:schemeClr>
                </a:glow>
              </a:effectLst>
            </a:endParaRPr>
          </a:p>
        </p:txBody>
      </p:sp>
    </p:spTree>
    <p:extLst>
      <p:ext uri="{BB962C8B-B14F-4D97-AF65-F5344CB8AC3E}">
        <p14:creationId xmlns:p14="http://schemas.microsoft.com/office/powerpoint/2010/main" val="41554865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evolution 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999757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2" name="Rectangle 1"/>
          <p:cNvSpPr/>
          <p:nvPr/>
        </p:nvSpPr>
        <p:spPr bwMode="auto">
          <a:xfrm>
            <a:off x="395536" y="332656"/>
            <a:ext cx="8424936" cy="2448272"/>
          </a:xfrm>
          <a:prstGeom prst="rect">
            <a:avLst/>
          </a:prstGeom>
          <a:gradFill flip="none" rotWithShape="1">
            <a:gsLst>
              <a:gs pos="5800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25201670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2" name="Rectangle 1"/>
          <p:cNvSpPr/>
          <p:nvPr/>
        </p:nvSpPr>
        <p:spPr bwMode="auto">
          <a:xfrm>
            <a:off x="395536" y="332656"/>
            <a:ext cx="8424936" cy="2448272"/>
          </a:xfrm>
          <a:prstGeom prst="rect">
            <a:avLst/>
          </a:prstGeom>
          <a:gradFill flip="none" rotWithShape="1">
            <a:gsLst>
              <a:gs pos="5800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bwMode="auto">
          <a:xfrm>
            <a:off x="5940152" y="404664"/>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a:xfrm>
            <a:off x="592139" y="369240"/>
            <a:ext cx="7796286"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23930234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Tree>
    <p:extLst>
      <p:ext uri="{BB962C8B-B14F-4D97-AF65-F5344CB8AC3E}">
        <p14:creationId xmlns:p14="http://schemas.microsoft.com/office/powerpoint/2010/main" val="19648347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7" name="Text Box 5"/>
          <p:cNvSpPr txBox="1">
            <a:spLocks noChangeArrowheads="1"/>
          </p:cNvSpPr>
          <p:nvPr/>
        </p:nvSpPr>
        <p:spPr bwMode="auto">
          <a:xfrm>
            <a:off x="539554" y="1412776"/>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Jack and Sue walk together</a:t>
            </a:r>
          </a:p>
        </p:txBody>
      </p:sp>
      <p:sp>
        <p:nvSpPr>
          <p:cNvPr id="4" name="Text Box 5"/>
          <p:cNvSpPr txBox="1">
            <a:spLocks noChangeArrowheads="1"/>
          </p:cNvSpPr>
          <p:nvPr/>
        </p:nvSpPr>
        <p:spPr bwMode="auto">
          <a:xfrm>
            <a:off x="5292082" y="1420330"/>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Jack and Sue walk alongside each other</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
        <p:nvSpPr>
          <p:cNvPr id="16" name="Text Box 5"/>
          <p:cNvSpPr txBox="1">
            <a:spLocks noChangeArrowheads="1"/>
          </p:cNvSpPr>
          <p:nvPr/>
        </p:nvSpPr>
        <p:spPr bwMode="auto">
          <a:xfrm>
            <a:off x="6156176" y="2125314"/>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effectLst>
                  <a:glow rad="76200">
                    <a:schemeClr val="tx1"/>
                  </a:glow>
                </a:effectLst>
                <a:cs typeface="Arial" charset="0"/>
              </a:rPr>
              <a:t>(Gilbert 1990)</a:t>
            </a:r>
          </a:p>
        </p:txBody>
      </p:sp>
    </p:spTree>
    <p:extLst>
      <p:ext uri="{BB962C8B-B14F-4D97-AF65-F5344CB8AC3E}">
        <p14:creationId xmlns:p14="http://schemas.microsoft.com/office/powerpoint/2010/main" val="2533828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7" name="Text Box 5"/>
          <p:cNvSpPr txBox="1">
            <a:spLocks noChangeArrowheads="1"/>
          </p:cNvSpPr>
          <p:nvPr/>
        </p:nvSpPr>
        <p:spPr bwMode="auto">
          <a:xfrm>
            <a:off x="539554" y="1412776"/>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Jack and Sue walk together</a:t>
            </a:r>
          </a:p>
        </p:txBody>
      </p:sp>
      <p:sp>
        <p:nvSpPr>
          <p:cNvPr id="4" name="Text Box 5"/>
          <p:cNvSpPr txBox="1">
            <a:spLocks noChangeArrowheads="1"/>
          </p:cNvSpPr>
          <p:nvPr/>
        </p:nvSpPr>
        <p:spPr bwMode="auto">
          <a:xfrm>
            <a:off x="5292082" y="1420330"/>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Jack and Sue walk alongside each other</a:t>
            </a:r>
          </a:p>
        </p:txBody>
      </p:sp>
      <p:sp>
        <p:nvSpPr>
          <p:cNvPr id="5" name="Text Box 5"/>
          <p:cNvSpPr txBox="1">
            <a:spLocks noChangeArrowheads="1"/>
          </p:cNvSpPr>
          <p:nvPr/>
        </p:nvSpPr>
        <p:spPr bwMode="auto">
          <a:xfrm>
            <a:off x="539552" y="2789631"/>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We collectively perform a dance </a:t>
            </a:r>
            <a:r>
              <a:rPr lang="en-GB" i="0" dirty="0">
                <a:effectLst>
                  <a:glow rad="152400">
                    <a:schemeClr val="tx1"/>
                  </a:glow>
                </a:effectLst>
                <a:cs typeface="Arial" charset="0"/>
              </a:rPr>
              <a:t>by </a:t>
            </a:r>
            <a:r>
              <a:rPr lang="en-GB" i="0" dirty="0" smtClean="0">
                <a:effectLst>
                  <a:glow rad="152400">
                    <a:schemeClr val="tx1"/>
                  </a:glow>
                </a:effectLst>
                <a:cs typeface="Arial" charset="0"/>
              </a:rPr>
              <a:t>running to a shelter at the same time</a:t>
            </a:r>
          </a:p>
        </p:txBody>
      </p:sp>
      <p:sp>
        <p:nvSpPr>
          <p:cNvPr id="6" name="Text Box 5"/>
          <p:cNvSpPr txBox="1">
            <a:spLocks noChangeArrowheads="1"/>
          </p:cNvSpPr>
          <p:nvPr/>
        </p:nvSpPr>
        <p:spPr bwMode="auto">
          <a:xfrm>
            <a:off x="5292080" y="2797185"/>
            <a:ext cx="324035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We each individually run to a shelter at the same time (in response to a sudden shower).</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
        <p:nvSpPr>
          <p:cNvPr id="15" name="Text Box 5"/>
          <p:cNvSpPr txBox="1">
            <a:spLocks noChangeArrowheads="1"/>
          </p:cNvSpPr>
          <p:nvPr/>
        </p:nvSpPr>
        <p:spPr bwMode="auto">
          <a:xfrm>
            <a:off x="6228186" y="4366265"/>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76200">
                    <a:schemeClr val="tx1"/>
                  </a:glow>
                </a:effectLst>
                <a:cs typeface="Arial" charset="0"/>
              </a:rPr>
              <a:t>(Searle 1990, 92)</a:t>
            </a:r>
          </a:p>
        </p:txBody>
      </p:sp>
      <p:sp>
        <p:nvSpPr>
          <p:cNvPr id="16" name="Text Box 5"/>
          <p:cNvSpPr txBox="1">
            <a:spLocks noChangeArrowheads="1"/>
          </p:cNvSpPr>
          <p:nvPr/>
        </p:nvSpPr>
        <p:spPr bwMode="auto">
          <a:xfrm>
            <a:off x="6156176" y="2125314"/>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effectLst>
                  <a:glow rad="76200">
                    <a:schemeClr val="tx1"/>
                  </a:glow>
                </a:effectLst>
                <a:cs typeface="Arial" charset="0"/>
              </a:rPr>
              <a:t>(Gilbert 1990)</a:t>
            </a:r>
          </a:p>
        </p:txBody>
      </p:sp>
    </p:spTree>
    <p:extLst>
      <p:ext uri="{BB962C8B-B14F-4D97-AF65-F5344CB8AC3E}">
        <p14:creationId xmlns:p14="http://schemas.microsoft.com/office/powerpoint/2010/main" val="22254010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2" name="Rectangle 1"/>
          <p:cNvSpPr/>
          <p:nvPr/>
        </p:nvSpPr>
        <p:spPr bwMode="auto">
          <a:xfrm>
            <a:off x="395536" y="332656"/>
            <a:ext cx="8424936" cy="2448272"/>
          </a:xfrm>
          <a:prstGeom prst="rect">
            <a:avLst/>
          </a:prstGeom>
          <a:gradFill flip="none" rotWithShape="1">
            <a:gsLst>
              <a:gs pos="5800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bwMode="auto">
          <a:xfrm>
            <a:off x="5940152" y="404664"/>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a:xfrm>
            <a:off x="592139" y="369240"/>
            <a:ext cx="7796286"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93422749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2" name="Rectangle 1"/>
          <p:cNvSpPr/>
          <p:nvPr/>
        </p:nvSpPr>
        <p:spPr bwMode="auto">
          <a:xfrm>
            <a:off x="395536" y="332656"/>
            <a:ext cx="8424936" cy="5328592"/>
          </a:xfrm>
          <a:prstGeom prst="rect">
            <a:avLst/>
          </a:prstGeom>
          <a:gradFill flip="none" rotWithShape="1">
            <a:gsLst>
              <a:gs pos="5800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bwMode="auto">
          <a:xfrm>
            <a:off x="5940152" y="404664"/>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592139" y="369240"/>
            <a:ext cx="7796286"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chemeClr val="tx1">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1">
                      <a:alpha val="75000"/>
                    </a:schemeClr>
                  </a:glow>
                </a:effectLst>
              </a:rPr>
              <a:t>“It </a:t>
            </a:r>
            <a:r>
              <a:rPr lang="en-US" i="0" dirty="0" smtClean="0">
                <a:effectLst>
                  <a:glow rad="101600">
                    <a:schemeClr val="tx1">
                      <a:alpha val="75000"/>
                    </a:schemeClr>
                  </a:glow>
                </a:effectLst>
              </a:rPr>
              <a:t>... seems </a:t>
            </a:r>
            <a:r>
              <a:rPr lang="en-US" i="0" dirty="0">
                <a:effectLst>
                  <a:glow rad="101600">
                    <a:schemeClr val="tx1">
                      <a:alpha val="75000"/>
                    </a:schemeClr>
                  </a:glow>
                </a:effectLst>
              </a:rPr>
              <a:t>useful to draw a distinction between elementary or thin forms of joint action common to humans and other social mammals and sophisticated or thick forms of joint action, perhaps unique to the human species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&amp; </a:t>
            </a:r>
            <a:r>
              <a:rPr lang="en-US" i="0" dirty="0" err="1" smtClean="0">
                <a:effectLst>
                  <a:glow rad="101600">
                    <a:schemeClr val="tx1">
                      <a:alpha val="75000"/>
                    </a:schemeClr>
                  </a:glow>
                </a:effectLst>
              </a:rPr>
              <a:t>Dokic</a:t>
            </a:r>
            <a:r>
              <a:rPr lang="en-US" i="0" dirty="0" smtClean="0">
                <a:effectLst>
                  <a:glow rad="101600">
                    <a:schemeClr val="tx1">
                      <a:alpha val="75000"/>
                    </a:schemeClr>
                  </a:glow>
                </a:effectLst>
              </a:rPr>
              <a:t> 2006, 110)</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7589690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5940152" y="404664"/>
            <a:ext cx="1080120" cy="432048"/>
          </a:xfrm>
          <a:prstGeom prst="rect">
            <a:avLst/>
          </a:prstGeom>
          <a:solidFill>
            <a:srgbClr val="FFFF00">
              <a:alpha val="34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a:xfrm>
            <a:off x="592139" y="369240"/>
            <a:ext cx="7796286" cy="3139321"/>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“we </a:t>
            </a:r>
            <a:r>
              <a:rPr lang="en-US" i="0" dirty="0">
                <a:solidFill>
                  <a:schemeClr val="bg1">
                    <a:lumMod val="50000"/>
                  </a:schemeClr>
                </a:solidFill>
                <a:effectLst>
                  <a:glow rad="101600">
                    <a:schemeClr val="tx1">
                      <a:alpha val="75000"/>
                    </a:schemeClr>
                  </a:glow>
                </a:effectLst>
              </a:rPr>
              <a:t>need a principled way of distinguishing genuine joint actions from mere joint happenings or joint doings</a:t>
            </a:r>
            <a:r>
              <a:rPr lang="en-US" i="0" dirty="0" smtClean="0">
                <a:solidFill>
                  <a:schemeClr val="bg1">
                    <a:lumMod val="50000"/>
                  </a:schemeClr>
                </a:solidFill>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solidFill>
                <a:schemeClr val="bg1">
                  <a:lumMod val="50000"/>
                </a:schemeClr>
              </a:solidFill>
              <a:effectLst>
                <a:glow rad="101600">
                  <a:schemeClr val="tx1">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1">
                    <a:lumMod val="50000"/>
                  </a:schemeClr>
                </a:solidFill>
                <a:effectLst>
                  <a:glow rad="101600">
                    <a:schemeClr val="tx1">
                      <a:alpha val="75000"/>
                    </a:schemeClr>
                  </a:glow>
                </a:effectLst>
              </a:rPr>
              <a:t>“It </a:t>
            </a:r>
            <a:r>
              <a:rPr lang="en-US" i="0" dirty="0" smtClean="0">
                <a:solidFill>
                  <a:schemeClr val="bg1">
                    <a:lumMod val="50000"/>
                  </a:schemeClr>
                </a:solidFill>
                <a:effectLst>
                  <a:glow rad="101600">
                    <a:schemeClr val="tx1">
                      <a:alpha val="75000"/>
                    </a:schemeClr>
                  </a:glow>
                </a:effectLst>
              </a:rPr>
              <a:t>... seems </a:t>
            </a:r>
            <a:r>
              <a:rPr lang="en-US" i="0" dirty="0">
                <a:solidFill>
                  <a:schemeClr val="bg1">
                    <a:lumMod val="50000"/>
                  </a:schemeClr>
                </a:solidFill>
                <a:effectLst>
                  <a:glow rad="101600">
                    <a:schemeClr val="tx1">
                      <a:alpha val="75000"/>
                    </a:schemeClr>
                  </a:glow>
                </a:effectLst>
              </a:rPr>
              <a:t>useful to draw a distinction between elementary or thin forms of joint action common to humans and other social mammals and sophisticated or thick forms of joint action, perhaps unique to the human species</a:t>
            </a:r>
            <a:r>
              <a:rPr lang="en-US" i="0" dirty="0" smtClean="0">
                <a:solidFill>
                  <a:schemeClr val="bg1">
                    <a:lumMod val="50000"/>
                  </a:schemeClr>
                </a:solidFill>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(Pacherie &amp; </a:t>
            </a:r>
            <a:r>
              <a:rPr lang="en-US" i="0" dirty="0" err="1" smtClean="0">
                <a:solidFill>
                  <a:schemeClr val="bg1">
                    <a:lumMod val="50000"/>
                  </a:schemeClr>
                </a:solidFill>
                <a:effectLst>
                  <a:glow rad="101600">
                    <a:schemeClr val="tx1">
                      <a:alpha val="75000"/>
                    </a:schemeClr>
                  </a:glow>
                </a:effectLst>
              </a:rPr>
              <a:t>Dokic</a:t>
            </a:r>
            <a:r>
              <a:rPr lang="en-US" i="0" dirty="0" smtClean="0">
                <a:solidFill>
                  <a:schemeClr val="bg1">
                    <a:lumMod val="50000"/>
                  </a:schemeClr>
                </a:solidFill>
                <a:effectLst>
                  <a:glow rad="101600">
                    <a:schemeClr val="tx1">
                      <a:alpha val="75000"/>
                    </a:schemeClr>
                  </a:glow>
                </a:effectLst>
              </a:rPr>
              <a:t> 2006, 110)</a:t>
            </a:r>
            <a:endParaRPr lang="en-US" i="0" dirty="0">
              <a:solidFill>
                <a:schemeClr val="bg1">
                  <a:lumMod val="50000"/>
                </a:schemeClr>
              </a:solidFill>
              <a:effectLst>
                <a:glow rad="101600">
                  <a:schemeClr val="tx1">
                    <a:alpha val="75000"/>
                  </a:schemeClr>
                </a:glow>
              </a:effectLst>
            </a:endParaRPr>
          </a:p>
        </p:txBody>
      </p: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185378312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bwMode="auto">
          <a:xfrm>
            <a:off x="5940152" y="404664"/>
            <a:ext cx="1080120" cy="432048"/>
          </a:xfrm>
          <a:prstGeom prst="rect">
            <a:avLst/>
          </a:prstGeom>
          <a:solidFill>
            <a:srgbClr val="FFFF00">
              <a:alpha val="34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a:xfrm>
            <a:off x="592139" y="369240"/>
            <a:ext cx="7796286" cy="3139321"/>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“we </a:t>
            </a:r>
            <a:r>
              <a:rPr lang="en-US" i="0" dirty="0">
                <a:solidFill>
                  <a:schemeClr val="bg1">
                    <a:lumMod val="50000"/>
                  </a:schemeClr>
                </a:solidFill>
                <a:effectLst>
                  <a:glow rad="101600">
                    <a:schemeClr val="tx1">
                      <a:alpha val="75000"/>
                    </a:schemeClr>
                  </a:glow>
                </a:effectLst>
              </a:rPr>
              <a:t>need a principled way of distinguishing genuine joint actions from mere joint happenings or joint doings</a:t>
            </a:r>
            <a:r>
              <a:rPr lang="en-US" i="0" dirty="0" smtClean="0">
                <a:solidFill>
                  <a:schemeClr val="bg1">
                    <a:lumMod val="50000"/>
                  </a:schemeClr>
                </a:solidFill>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solidFill>
                <a:schemeClr val="bg1">
                  <a:lumMod val="50000"/>
                </a:schemeClr>
              </a:solidFill>
              <a:effectLst>
                <a:glow rad="101600">
                  <a:schemeClr val="tx1">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1">
                    <a:lumMod val="50000"/>
                  </a:schemeClr>
                </a:solidFill>
                <a:effectLst>
                  <a:glow rad="101600">
                    <a:schemeClr val="tx1">
                      <a:alpha val="75000"/>
                    </a:schemeClr>
                  </a:glow>
                </a:effectLst>
              </a:rPr>
              <a:t>“It </a:t>
            </a:r>
            <a:r>
              <a:rPr lang="en-US" i="0" dirty="0" smtClean="0">
                <a:solidFill>
                  <a:schemeClr val="bg1">
                    <a:lumMod val="50000"/>
                  </a:schemeClr>
                </a:solidFill>
                <a:effectLst>
                  <a:glow rad="101600">
                    <a:schemeClr val="tx1">
                      <a:alpha val="75000"/>
                    </a:schemeClr>
                  </a:glow>
                </a:effectLst>
              </a:rPr>
              <a:t>... seems </a:t>
            </a:r>
            <a:r>
              <a:rPr lang="en-US" i="0" dirty="0">
                <a:solidFill>
                  <a:schemeClr val="bg1">
                    <a:lumMod val="50000"/>
                  </a:schemeClr>
                </a:solidFill>
                <a:effectLst>
                  <a:glow rad="101600">
                    <a:schemeClr val="tx1">
                      <a:alpha val="75000"/>
                    </a:schemeClr>
                  </a:glow>
                </a:effectLst>
              </a:rPr>
              <a:t>useful to draw a distinction between elementary or thin forms of joint action common to humans and other social mammals and sophisticated or thick forms of joint action, perhaps unique to the human species</a:t>
            </a:r>
            <a:r>
              <a:rPr lang="en-US" i="0" dirty="0" smtClean="0">
                <a:solidFill>
                  <a:schemeClr val="bg1">
                    <a:lumMod val="50000"/>
                  </a:schemeClr>
                </a:solidFill>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(Pacherie &amp; </a:t>
            </a:r>
            <a:r>
              <a:rPr lang="en-US" i="0" dirty="0" err="1" smtClean="0">
                <a:solidFill>
                  <a:schemeClr val="bg1">
                    <a:lumMod val="50000"/>
                  </a:schemeClr>
                </a:solidFill>
                <a:effectLst>
                  <a:glow rad="101600">
                    <a:schemeClr val="tx1">
                      <a:alpha val="75000"/>
                    </a:schemeClr>
                  </a:glow>
                </a:effectLst>
              </a:rPr>
              <a:t>Dokic</a:t>
            </a:r>
            <a:r>
              <a:rPr lang="en-US" i="0" dirty="0" smtClean="0">
                <a:solidFill>
                  <a:schemeClr val="bg1">
                    <a:lumMod val="50000"/>
                  </a:schemeClr>
                </a:solidFill>
                <a:effectLst>
                  <a:glow rad="101600">
                    <a:schemeClr val="tx1">
                      <a:alpha val="75000"/>
                    </a:schemeClr>
                  </a:glow>
                </a:effectLst>
              </a:rPr>
              <a:t> 2006, 110)</a:t>
            </a:r>
            <a:endParaRPr lang="en-US" i="0" dirty="0">
              <a:solidFill>
                <a:schemeClr val="bg1">
                  <a:lumMod val="50000"/>
                </a:schemeClr>
              </a:solidFill>
              <a:effectLst>
                <a:glow rad="101600">
                  <a:schemeClr val="tx1">
                    <a:alpha val="75000"/>
                  </a:schemeClr>
                </a:glow>
              </a:effectLst>
            </a:endParaRPr>
          </a:p>
        </p:txBody>
      </p: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a:t>
            </a:r>
            <a:r>
              <a:rPr lang="en-US" i="0" dirty="0" smtClean="0">
                <a:solidFill>
                  <a:srgbClr val="7F7F7F"/>
                </a:solidFill>
              </a:rPr>
              <a:t>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55473075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611975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first objection</a:t>
            </a:r>
          </a:p>
        </p:txBody>
      </p:sp>
      <p:sp>
        <p:nvSpPr>
          <p:cNvPr id="10"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Sophisticated forms of theory </a:t>
            </a:r>
            <a:r>
              <a:rPr lang="en-GB" i="0" dirty="0">
                <a:effectLst>
                  <a:glow rad="101600">
                    <a:schemeClr val="tx1">
                      <a:alpha val="75000"/>
                    </a:schemeClr>
                  </a:glow>
                </a:effectLst>
              </a:rPr>
              <a:t>of mind cognition </a:t>
            </a:r>
            <a:r>
              <a:rPr lang="en-GB" i="0" dirty="0" smtClean="0">
                <a:effectLst>
                  <a:glow rad="101600">
                    <a:schemeClr val="tx1">
                      <a:alpha val="75000"/>
                    </a:schemeClr>
                  </a:glow>
                </a:effectLst>
              </a:rPr>
              <a:t>emerge before joint action</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179059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7" name="Picture 5"/>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3238" name="Oval 6"/>
          <p:cNvSpPr>
            <a:spLocks noChangeArrowheads="1"/>
          </p:cNvSpPr>
          <p:nvPr/>
        </p:nvSpPr>
        <p:spPr bwMode="auto">
          <a:xfrm>
            <a:off x="1546151" y="4221163"/>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39" name="Line 7"/>
          <p:cNvSpPr>
            <a:spLocks noChangeShapeType="1"/>
          </p:cNvSpPr>
          <p:nvPr/>
        </p:nvSpPr>
        <p:spPr bwMode="auto">
          <a:xfrm flipV="1">
            <a:off x="1890639" y="3589338"/>
            <a:ext cx="1296988" cy="720725"/>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0" name="Text Box 8"/>
          <p:cNvSpPr txBox="1">
            <a:spLocks noChangeArrowheads="1"/>
          </p:cNvSpPr>
          <p:nvPr/>
        </p:nvSpPr>
        <p:spPr bwMode="auto">
          <a:xfrm>
            <a:off x="1114351" y="444182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t>sting</a:t>
            </a:r>
          </a:p>
        </p:txBody>
      </p:sp>
      <p:sp>
        <p:nvSpPr>
          <p:cNvPr id="223241" name="Oval 9"/>
          <p:cNvSpPr>
            <a:spLocks noChangeArrowheads="1"/>
          </p:cNvSpPr>
          <p:nvPr/>
        </p:nvSpPr>
        <p:spPr bwMode="auto">
          <a:xfrm>
            <a:off x="1258814" y="3568700"/>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2" name="Line 10"/>
          <p:cNvSpPr>
            <a:spLocks noChangeShapeType="1"/>
          </p:cNvSpPr>
          <p:nvPr/>
        </p:nvSpPr>
        <p:spPr bwMode="auto">
          <a:xfrm flipV="1">
            <a:off x="1619176" y="3357563"/>
            <a:ext cx="1439863" cy="3603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3" name="Text Box 11"/>
          <p:cNvSpPr txBox="1">
            <a:spLocks noChangeArrowheads="1"/>
          </p:cNvSpPr>
          <p:nvPr/>
        </p:nvSpPr>
        <p:spPr bwMode="auto">
          <a:xfrm>
            <a:off x="827014" y="3789363"/>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4" name="Oval 12"/>
          <p:cNvSpPr>
            <a:spLocks noChangeArrowheads="1"/>
          </p:cNvSpPr>
          <p:nvPr/>
        </p:nvSpPr>
        <p:spPr bwMode="auto">
          <a:xfrm>
            <a:off x="1187376" y="2847975"/>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5" name="Line 13"/>
          <p:cNvSpPr>
            <a:spLocks noChangeShapeType="1"/>
          </p:cNvSpPr>
          <p:nvPr/>
        </p:nvSpPr>
        <p:spPr bwMode="auto">
          <a:xfrm>
            <a:off x="1547739" y="3063875"/>
            <a:ext cx="1439863" cy="47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6" name="Text Box 14"/>
          <p:cNvSpPr txBox="1">
            <a:spLocks noChangeArrowheads="1"/>
          </p:cNvSpPr>
          <p:nvPr/>
        </p:nvSpPr>
        <p:spPr bwMode="auto">
          <a:xfrm>
            <a:off x="755576" y="3068638"/>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7" name="Oval 15"/>
          <p:cNvSpPr>
            <a:spLocks noChangeArrowheads="1"/>
          </p:cNvSpPr>
          <p:nvPr/>
        </p:nvSpPr>
        <p:spPr bwMode="auto">
          <a:xfrm>
            <a:off x="1330251" y="2128838"/>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8" name="Line 16"/>
          <p:cNvSpPr>
            <a:spLocks noChangeShapeType="1"/>
          </p:cNvSpPr>
          <p:nvPr/>
        </p:nvSpPr>
        <p:spPr bwMode="auto">
          <a:xfrm>
            <a:off x="1690614" y="2344738"/>
            <a:ext cx="1368425" cy="4365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9" name="Text Box 17"/>
          <p:cNvSpPr txBox="1">
            <a:spLocks noChangeArrowheads="1"/>
          </p:cNvSpPr>
          <p:nvPr/>
        </p:nvSpPr>
        <p:spPr bwMode="auto">
          <a:xfrm>
            <a:off x="898451" y="23495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50" name="Oval 18"/>
          <p:cNvSpPr>
            <a:spLocks noChangeArrowheads="1"/>
          </p:cNvSpPr>
          <p:nvPr/>
        </p:nvSpPr>
        <p:spPr bwMode="auto">
          <a:xfrm>
            <a:off x="1690614" y="1481138"/>
            <a:ext cx="360363" cy="360363"/>
          </a:xfrm>
          <a:prstGeom prst="ellipse">
            <a:avLst/>
          </a:prstGeom>
          <a:noFill/>
          <a:ln w="38100">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1" name="Line 19"/>
          <p:cNvSpPr>
            <a:spLocks noChangeShapeType="1"/>
          </p:cNvSpPr>
          <p:nvPr/>
        </p:nvSpPr>
        <p:spPr bwMode="auto">
          <a:xfrm>
            <a:off x="2035101" y="1757363"/>
            <a:ext cx="1152525" cy="792163"/>
          </a:xfrm>
          <a:prstGeom prst="line">
            <a:avLst/>
          </a:prstGeom>
          <a:noFill/>
          <a:ln w="28575">
            <a:solidFill>
              <a:srgbClr val="FFFFFF">
                <a:alpha val="5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2" name="Text Box 20"/>
          <p:cNvSpPr txBox="1">
            <a:spLocks noChangeArrowheads="1"/>
          </p:cNvSpPr>
          <p:nvPr/>
        </p:nvSpPr>
        <p:spPr bwMode="auto">
          <a:xfrm>
            <a:off x="1258814" y="17018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C0C0C0"/>
                </a:solidFill>
              </a:rPr>
              <a:t>sting</a:t>
            </a:r>
          </a:p>
        </p:txBody>
      </p:sp>
      <p:sp>
        <p:nvSpPr>
          <p:cNvPr id="223253" name="Oval 21"/>
          <p:cNvSpPr>
            <a:spLocks noChangeArrowheads="1"/>
          </p:cNvSpPr>
          <p:nvPr/>
        </p:nvSpPr>
        <p:spPr bwMode="auto">
          <a:xfrm>
            <a:off x="2338314" y="909638"/>
            <a:ext cx="360363" cy="360363"/>
          </a:xfrm>
          <a:prstGeom prst="ellipse">
            <a:avLst/>
          </a:prstGeom>
          <a:noFill/>
          <a:ln w="38100">
            <a:solidFill>
              <a:srgbClr val="FFFFFF">
                <a:alpha val="39999"/>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4" name="Line 22"/>
          <p:cNvSpPr>
            <a:spLocks noChangeShapeType="1"/>
          </p:cNvSpPr>
          <p:nvPr/>
        </p:nvSpPr>
        <p:spPr bwMode="auto">
          <a:xfrm>
            <a:off x="2635176" y="1204913"/>
            <a:ext cx="792163" cy="1223963"/>
          </a:xfrm>
          <a:prstGeom prst="line">
            <a:avLst/>
          </a:prstGeom>
          <a:noFill/>
          <a:ln w="28575">
            <a:solidFill>
              <a:srgbClr val="FFFFFF">
                <a:alpha val="39999"/>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5" name="Text Box 23"/>
          <p:cNvSpPr txBox="1">
            <a:spLocks noChangeArrowheads="1"/>
          </p:cNvSpPr>
          <p:nvPr/>
        </p:nvSpPr>
        <p:spPr bwMode="auto">
          <a:xfrm>
            <a:off x="1906514" y="11303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969696"/>
                </a:solidFill>
              </a:rPr>
              <a:t>sting</a:t>
            </a:r>
          </a:p>
        </p:txBody>
      </p:sp>
      <p:sp>
        <p:nvSpPr>
          <p:cNvPr id="223256" name="Oval 24"/>
          <p:cNvSpPr>
            <a:spLocks noChangeArrowheads="1"/>
          </p:cNvSpPr>
          <p:nvPr/>
        </p:nvSpPr>
        <p:spPr bwMode="auto">
          <a:xfrm>
            <a:off x="3059039" y="620713"/>
            <a:ext cx="360363" cy="360363"/>
          </a:xfrm>
          <a:prstGeom prst="ellipse">
            <a:avLst/>
          </a:prstGeom>
          <a:noFill/>
          <a:ln w="3810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7" name="Line 25"/>
          <p:cNvSpPr>
            <a:spLocks noChangeShapeType="1"/>
          </p:cNvSpPr>
          <p:nvPr/>
        </p:nvSpPr>
        <p:spPr bwMode="auto">
          <a:xfrm>
            <a:off x="3274939" y="981075"/>
            <a:ext cx="360363" cy="1368425"/>
          </a:xfrm>
          <a:prstGeom prst="line">
            <a:avLst/>
          </a:prstGeom>
          <a:noFill/>
          <a:ln w="28575">
            <a:solidFill>
              <a:srgbClr val="FFFFFF">
                <a:alpha val="3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8" name="Text Box 26"/>
          <p:cNvSpPr txBox="1">
            <a:spLocks noChangeArrowheads="1"/>
          </p:cNvSpPr>
          <p:nvPr/>
        </p:nvSpPr>
        <p:spPr bwMode="auto">
          <a:xfrm>
            <a:off x="2482776" y="33337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chemeClr val="bg2"/>
                </a:solidFill>
              </a:rPr>
              <a:t>sting</a:t>
            </a:r>
          </a:p>
        </p:txBody>
      </p:sp>
      <p:sp>
        <p:nvSpPr>
          <p:cNvPr id="223259" name="Oval 27"/>
          <p:cNvSpPr>
            <a:spLocks noChangeArrowheads="1"/>
          </p:cNvSpPr>
          <p:nvPr/>
        </p:nvSpPr>
        <p:spPr bwMode="auto">
          <a:xfrm>
            <a:off x="3238426" y="2600325"/>
            <a:ext cx="1009650" cy="1009650"/>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3260" name="Oval 28"/>
          <p:cNvSpPr>
            <a:spLocks noChangeArrowheads="1"/>
          </p:cNvSpPr>
          <p:nvPr/>
        </p:nvSpPr>
        <p:spPr bwMode="auto">
          <a:xfrm>
            <a:off x="3706739" y="549275"/>
            <a:ext cx="360363" cy="360363"/>
          </a:xfrm>
          <a:prstGeom prst="ellipse">
            <a:avLst/>
          </a:prstGeom>
          <a:noFill/>
          <a:ln w="38100">
            <a:solidFill>
              <a:srgbClr val="FFFFFF">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61" name="Line 29"/>
          <p:cNvSpPr>
            <a:spLocks noChangeShapeType="1"/>
          </p:cNvSpPr>
          <p:nvPr/>
        </p:nvSpPr>
        <p:spPr bwMode="auto">
          <a:xfrm flipH="1">
            <a:off x="3851201" y="909638"/>
            <a:ext cx="31750" cy="1366838"/>
          </a:xfrm>
          <a:prstGeom prst="line">
            <a:avLst/>
          </a:prstGeom>
          <a:noFill/>
          <a:ln w="28575">
            <a:solidFill>
              <a:srgbClr val="FFFFFF">
                <a:alpha val="2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62" name="Text Box 30"/>
          <p:cNvSpPr txBox="1">
            <a:spLocks noChangeArrowheads="1"/>
          </p:cNvSpPr>
          <p:nvPr/>
        </p:nvSpPr>
        <p:spPr bwMode="auto">
          <a:xfrm>
            <a:off x="3203501" y="26035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333333"/>
                </a:solidFill>
              </a:rPr>
              <a:t>sting</a:t>
            </a:r>
          </a:p>
        </p:txBody>
      </p:sp>
      <p:sp>
        <p:nvSpPr>
          <p:cNvPr id="223263" name="Text Box 31"/>
          <p:cNvSpPr txBox="1">
            <a:spLocks noChangeArrowheads="1"/>
          </p:cNvSpPr>
          <p:nvPr/>
        </p:nvSpPr>
        <p:spPr bwMode="auto">
          <a:xfrm>
            <a:off x="3238426" y="2724150"/>
            <a:ext cx="10080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i="0" dirty="0">
                <a:solidFill>
                  <a:schemeClr val="tx1"/>
                </a:solidFill>
              </a:rPr>
              <a:t>death of fly</a:t>
            </a:r>
          </a:p>
        </p:txBody>
      </p:sp>
      <p:sp>
        <p:nvSpPr>
          <p:cNvPr id="223264" name="Oval 32"/>
          <p:cNvSpPr>
            <a:spLocks noChangeArrowheads="1"/>
          </p:cNvSpPr>
          <p:nvPr/>
        </p:nvSpPr>
        <p:spPr bwMode="auto">
          <a:xfrm>
            <a:off x="3292401" y="2654300"/>
            <a:ext cx="900113" cy="90011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dirty="0"/>
          </a:p>
        </p:txBody>
      </p:sp>
    </p:spTree>
    <p:extLst>
      <p:ext uri="{BB962C8B-B14F-4D97-AF65-F5344CB8AC3E}">
        <p14:creationId xmlns:p14="http://schemas.microsoft.com/office/powerpoint/2010/main" val="5739640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ounterexample-environmen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06400"/>
            <a:ext cx="9144000"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2130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9" name="Rounded Rectangle 8"/>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8"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6752562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17038738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6300192" y="3068960"/>
            <a:ext cx="144016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effectLst>
                  <a:glow rad="101600">
                    <a:schemeClr val="tx1">
                      <a:alpha val="75000"/>
                    </a:schemeClr>
                  </a:glow>
                </a:effectLst>
                <a:cs typeface="Arial" charset="0"/>
              </a:rPr>
              <a:t>Each agent </a:t>
            </a:r>
            <a:r>
              <a:rPr lang="en-GB" i="0" dirty="0" smtClean="0">
                <a:effectLst>
                  <a:glow rad="101600">
                    <a:schemeClr val="tx1">
                      <a:alpha val="75000"/>
                    </a:schemeClr>
                  </a:glow>
                </a:effectLst>
                <a:cs typeface="Arial" charset="0"/>
              </a:rPr>
              <a:t>most wants and expects </a:t>
            </a:r>
            <a:r>
              <a:rPr lang="en-GB" i="0" dirty="0">
                <a:effectLst>
                  <a:glow rad="101600">
                    <a:schemeClr val="tx1">
                      <a:alpha val="75000"/>
                    </a:schemeClr>
                  </a:glow>
                </a:effectLst>
                <a:cs typeface="Arial" charset="0"/>
              </a:rPr>
              <a:t>each of the other agents to perform activities directed to the </a:t>
            </a:r>
            <a:r>
              <a:rPr lang="en-GB" i="0" dirty="0" smtClean="0">
                <a:effectLst>
                  <a:glow rad="101600">
                    <a:schemeClr val="tx1">
                      <a:alpha val="75000"/>
                    </a:schemeClr>
                  </a:glow>
                </a:effectLst>
                <a:cs typeface="Arial" charset="0"/>
              </a:rPr>
              <a:t>goal.</a:t>
            </a:r>
          </a:p>
          <a:p>
            <a:pPr>
              <a:spcBef>
                <a:spcPct val="25000"/>
              </a:spcBef>
              <a:spcAft>
                <a:spcPct val="25000"/>
              </a:spcAft>
              <a:defRPr/>
            </a:pPr>
            <a:r>
              <a:rPr lang="en-GB" i="0" dirty="0" smtClean="0">
                <a:effectLst>
                  <a:glow rad="101600">
                    <a:schemeClr val="tx1">
                      <a:alpha val="75000"/>
                    </a:schemeClr>
                  </a:glow>
                </a:effectLst>
                <a:cs typeface="Arial" charset="0"/>
              </a:rPr>
              <a:t>Each agent most wants and expects </a:t>
            </a:r>
            <a:r>
              <a:rPr lang="en-GB" i="0" dirty="0">
                <a:effectLst>
                  <a:glow rad="101600">
                    <a:schemeClr val="tx1">
                      <a:alpha val="75000"/>
                    </a:schemeClr>
                  </a:glow>
                </a:effectLst>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21"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3172967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847702" y="3429000"/>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effectLst>
                  <a:glow rad="101600">
                    <a:schemeClr val="tx1">
                      <a:alpha val="75000"/>
                    </a:schemeClr>
                  </a:glow>
                </a:effectLst>
                <a:cs typeface="Arial" charset="0"/>
              </a:rPr>
              <a:t>Each agent </a:t>
            </a:r>
            <a:r>
              <a:rPr lang="en-GB" i="0" dirty="0" smtClean="0">
                <a:effectLst>
                  <a:glow rad="101600">
                    <a:schemeClr val="tx1">
                      <a:alpha val="75000"/>
                    </a:schemeClr>
                  </a:glow>
                </a:effectLst>
                <a:cs typeface="Arial" charset="0"/>
              </a:rPr>
              <a:t>most wants and expects </a:t>
            </a:r>
            <a:r>
              <a:rPr lang="en-GB" i="0" dirty="0">
                <a:effectLst>
                  <a:glow rad="101600">
                    <a:schemeClr val="tx1">
                      <a:alpha val="75000"/>
                    </a:schemeClr>
                  </a:glow>
                </a:effectLst>
                <a:cs typeface="Arial" charset="0"/>
              </a:rPr>
              <a:t>each of the other agents to perform activities directed to the </a:t>
            </a:r>
            <a:r>
              <a:rPr lang="en-GB" i="0" dirty="0" smtClean="0">
                <a:effectLst>
                  <a:glow rad="101600">
                    <a:schemeClr val="tx1">
                      <a:alpha val="75000"/>
                    </a:schemeClr>
                  </a:glow>
                </a:effectLst>
                <a:cs typeface="Arial" charset="0"/>
              </a:rPr>
              <a:t>goal.</a:t>
            </a:r>
          </a:p>
          <a:p>
            <a:pPr>
              <a:spcBef>
                <a:spcPct val="25000"/>
              </a:spcBef>
              <a:spcAft>
                <a:spcPct val="25000"/>
              </a:spcAft>
              <a:defRPr/>
            </a:pPr>
            <a:r>
              <a:rPr lang="en-GB" i="0" dirty="0" smtClean="0">
                <a:effectLst>
                  <a:glow rad="101600">
                    <a:schemeClr val="tx1">
                      <a:alpha val="75000"/>
                    </a:schemeClr>
                  </a:glow>
                </a:effectLst>
                <a:cs typeface="Arial" charset="0"/>
              </a:rPr>
              <a:t>Each agent most wants and expects </a:t>
            </a:r>
            <a:r>
              <a:rPr lang="en-GB" i="0" dirty="0">
                <a:effectLst>
                  <a:glow rad="101600">
                    <a:schemeClr val="tx1">
                      <a:alpha val="75000"/>
                    </a:schemeClr>
                  </a:glow>
                </a:effectLst>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21"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73073761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8118931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lumMod val="50000"/>
                    <a:lumOff val="50000"/>
                  </a:schemeClr>
                </a:solidFill>
                <a:effectLst>
                  <a:glow rad="101600">
                    <a:schemeClr val="tx1">
                      <a:alpha val="75000"/>
                    </a:schemeClr>
                  </a:glow>
                </a:effectLst>
              </a:rPr>
              <a:t>Goal-directed joint action: an event with two or more agents which, taken as a whole, is directed to a goal.</a:t>
            </a:r>
            <a:endParaRPr lang="en-US" i="0" dirty="0">
              <a:solidFill>
                <a:schemeClr val="tx1">
                  <a:lumMod val="50000"/>
                  <a:lumOff val="50000"/>
                </a:schemeClr>
              </a:solidFill>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solidFill>
                  <a:schemeClr val="tx1">
                    <a:lumMod val="50000"/>
                    <a:lumOff val="50000"/>
                  </a:schemeClr>
                </a:solidFill>
              </a:rPr>
              <a:t>G is a distributive goal</a:t>
            </a:r>
            <a:r>
              <a:rPr lang="en-US" i="0" dirty="0" smtClean="0">
                <a:solidFill>
                  <a:schemeClr val="tx1">
                    <a:lumMod val="50000"/>
                    <a:lumOff val="50000"/>
                  </a:schemeClr>
                </a:solidFill>
              </a:rPr>
              <a:t>: it is an outcome to which each agent’s actions are individually directed and it is possible that: all actions succeed relative to this outcome.</a:t>
            </a:r>
            <a:endParaRPr lang="en-US" i="0" u="sng" dirty="0" smtClean="0">
              <a:solidFill>
                <a:schemeClr val="tx1">
                  <a:lumMod val="50000"/>
                  <a:lumOff val="50000"/>
                </a:schemeClr>
              </a:solidFill>
            </a:endParaRPr>
          </a:p>
        </p:txBody>
      </p:sp>
      <p:cxnSp>
        <p:nvCxnSpPr>
          <p:cNvPr id="23" name="Straight Connector 22"/>
          <p:cNvCxnSpPr/>
          <p:nvPr/>
        </p:nvCxnSpPr>
        <p:spPr bwMode="auto">
          <a:xfrm>
            <a:off x="683568" y="2420888"/>
            <a:ext cx="84604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21" name="Text Box 2"/>
          <p:cNvSpPr txBox="1">
            <a:spLocks noChangeArrowheads="1"/>
          </p:cNvSpPr>
          <p:nvPr/>
        </p:nvSpPr>
        <p:spPr bwMode="auto">
          <a:xfrm>
            <a:off x="899592" y="1018904"/>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err="1" smtClean="0">
                <a:effectLst>
                  <a:glow rad="127000">
                    <a:schemeClr val="tx1"/>
                  </a:glow>
                </a:effectLst>
              </a:rPr>
              <a:t>etc</a:t>
            </a:r>
            <a:r>
              <a:rPr lang="en-US" sz="9900" i="0" dirty="0" smtClean="0">
                <a:effectLst>
                  <a:glow rad="127000">
                    <a:schemeClr val="tx1"/>
                  </a:glow>
                </a:effectLst>
              </a:rPr>
              <a:t> ...</a:t>
            </a:r>
          </a:p>
        </p:txBody>
      </p:sp>
    </p:spTree>
    <p:extLst>
      <p:ext uri="{BB962C8B-B14F-4D97-AF65-F5344CB8AC3E}">
        <p14:creationId xmlns:p14="http://schemas.microsoft.com/office/powerpoint/2010/main" val="37796158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11"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2</a:t>
            </a:r>
            <a:r>
              <a:rPr lang="en-US" sz="9900" i="0" baseline="30000" dirty="0" smtClean="0">
                <a:solidFill>
                  <a:schemeClr val="tx1"/>
                </a:solidFill>
                <a:effectLst>
                  <a:glow rad="127000">
                    <a:schemeClr val="accent3"/>
                  </a:glow>
                </a:effectLst>
              </a:rPr>
              <a:t>nd</a:t>
            </a:r>
            <a:r>
              <a:rPr lang="en-US" sz="9900" i="0" dirty="0" smtClean="0">
                <a:solidFill>
                  <a:schemeClr val="tx1"/>
                </a:solidFill>
                <a:effectLst>
                  <a:glow rad="127000">
                    <a:schemeClr val="accent3"/>
                  </a:glow>
                </a:effectLst>
              </a:rPr>
              <a:t> objection</a:t>
            </a:r>
          </a:p>
        </p:txBody>
      </p:sp>
      <p:sp>
        <p:nvSpPr>
          <p:cNvPr id="12"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Joint action presupposes sophisticated theory of mind cognition</a:t>
            </a:r>
            <a:endParaRPr lang="en-GB" dirty="0">
              <a:effectLst>
                <a:glow rad="101600">
                  <a:schemeClr val="tx1">
                    <a:alpha val="75000"/>
                  </a:schemeClr>
                </a:glow>
              </a:effectLst>
            </a:endParaRPr>
          </a:p>
        </p:txBody>
      </p:sp>
      <p:sp>
        <p:nvSpPr>
          <p:cNvPr id="10"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13"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14"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15"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28697149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11"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2</a:t>
            </a:r>
            <a:r>
              <a:rPr lang="en-US" sz="9900" i="0" baseline="30000" dirty="0" smtClean="0">
                <a:solidFill>
                  <a:schemeClr val="tx1"/>
                </a:solidFill>
                <a:effectLst>
                  <a:glow rad="127000">
                    <a:schemeClr val="accent3"/>
                  </a:glow>
                </a:effectLst>
              </a:rPr>
              <a:t>nd</a:t>
            </a:r>
            <a:r>
              <a:rPr lang="en-US" sz="9900" i="0" dirty="0" smtClean="0">
                <a:solidFill>
                  <a:schemeClr val="tx1"/>
                </a:solidFill>
                <a:effectLst>
                  <a:glow rad="127000">
                    <a:schemeClr val="accent3"/>
                  </a:glow>
                </a:effectLst>
              </a:rPr>
              <a:t> objection</a:t>
            </a:r>
          </a:p>
        </p:txBody>
      </p:sp>
      <p:sp>
        <p:nvSpPr>
          <p:cNvPr id="12"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Joint action presupposes sophisticated theory of mind cognition</a:t>
            </a:r>
            <a:endParaRPr lang="en-GB" dirty="0">
              <a:effectLst>
                <a:glow rad="101600">
                  <a:schemeClr val="tx1">
                    <a:alpha val="75000"/>
                  </a:schemeClr>
                </a:glow>
              </a:effectLst>
            </a:endParaRPr>
          </a:p>
        </p:txBody>
      </p:sp>
      <p:cxnSp>
        <p:nvCxnSpPr>
          <p:cNvPr id="9" name="Straight Connector 8"/>
          <p:cNvCxnSpPr/>
          <p:nvPr/>
        </p:nvCxnSpPr>
        <p:spPr bwMode="auto">
          <a:xfrm>
            <a:off x="611560" y="4941168"/>
            <a:ext cx="8280920" cy="1728192"/>
          </a:xfrm>
          <a:prstGeom prst="line">
            <a:avLst/>
          </a:prstGeom>
          <a:solidFill>
            <a:srgbClr val="00B8FF"/>
          </a:solidFill>
          <a:ln w="76200" cap="flat" cmpd="sng" algn="ctr">
            <a:solidFill>
              <a:schemeClr val="bg1"/>
            </a:solidFill>
            <a:prstDash val="solid"/>
            <a:round/>
            <a:headEnd type="none" w="med" len="med"/>
            <a:tailEnd type="none" w="med" len="med"/>
          </a:ln>
          <a:effectLst>
            <a:glow rad="304800">
              <a:schemeClr val="tx1">
                <a:alpha val="75000"/>
              </a:schemeClr>
            </a:glow>
          </a:effectLst>
        </p:spPr>
      </p:cxnSp>
      <p:sp>
        <p:nvSpPr>
          <p:cNvPr id="10"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13"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14"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15"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409278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p:cNvSpPr txBox="1">
            <a:spLocks noChangeArrowheads="1"/>
          </p:cNvSpPr>
          <p:nvPr/>
        </p:nvSpPr>
        <p:spPr bwMode="auto">
          <a:xfrm>
            <a:off x="468313" y="404813"/>
            <a:ext cx="3816350" cy="1096962"/>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p:txBody>
      </p:sp>
    </p:spTree>
    <p:extLst>
      <p:ext uri="{BB962C8B-B14F-4D97-AF65-F5344CB8AC3E}">
        <p14:creationId xmlns:p14="http://schemas.microsoft.com/office/powerpoint/2010/main" val="24167019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2553213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3</a:t>
            </a:r>
            <a:r>
              <a:rPr lang="en-US" sz="9900" i="0" baseline="30000" dirty="0" smtClean="0">
                <a:solidFill>
                  <a:schemeClr val="tx1"/>
                </a:solidFill>
                <a:effectLst>
                  <a:glow rad="127000">
                    <a:schemeClr val="accent3"/>
                  </a:glow>
                </a:effectLst>
              </a:rPr>
              <a:t>rd</a:t>
            </a:r>
            <a:r>
              <a:rPr lang="en-US" sz="9900" i="0" dirty="0" smtClean="0">
                <a:solidFill>
                  <a:schemeClr val="tx1"/>
                </a:solidFill>
                <a:effectLst>
                  <a:glow rad="127000">
                    <a:schemeClr val="accent3"/>
                  </a:glow>
                </a:effectLst>
              </a:rPr>
              <a:t> objection</a:t>
            </a:r>
          </a:p>
        </p:txBody>
      </p:sp>
      <p:sp>
        <p:nvSpPr>
          <p:cNvPr id="10" name="Text Box 2"/>
          <p:cNvSpPr txBox="1">
            <a:spLocks noChangeArrowheads="1"/>
          </p:cNvSpPr>
          <p:nvPr/>
        </p:nvSpPr>
        <p:spPr bwMode="auto">
          <a:xfrm>
            <a:off x="3779912" y="5806425"/>
            <a:ext cx="50405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But how </a:t>
            </a:r>
            <a:r>
              <a:rPr lang="en-GB" i="0" strike="sngStrike" dirty="0" smtClean="0">
                <a:effectLst>
                  <a:glow rad="101600">
                    <a:schemeClr val="tx1">
                      <a:alpha val="75000"/>
                    </a:schemeClr>
                  </a:glow>
                </a:effectLst>
              </a:rPr>
              <a:t>does</a:t>
            </a:r>
            <a:r>
              <a:rPr lang="en-GB" i="0" dirty="0" smtClean="0">
                <a:effectLst>
                  <a:glow rad="101600">
                    <a:schemeClr val="tx1">
                      <a:alpha val="75000"/>
                    </a:schemeClr>
                  </a:glow>
                </a:effectLst>
              </a:rPr>
              <a:t> could it work?</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29373256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9553" y="764706"/>
            <a:ext cx="2808312" cy="2110455"/>
          </a:xfrm>
          <a:prstGeom prst="rect">
            <a:avLst/>
          </a:prstGeom>
        </p:spPr>
      </p:pic>
      <p:pic>
        <p:nvPicPr>
          <p:cNvPr id="3" name="Picture 2"/>
          <p:cNvPicPr>
            <a:picLocks noChangeAspect="1"/>
          </p:cNvPicPr>
          <p:nvPr/>
        </p:nvPicPr>
        <p:blipFill>
          <a:blip r:embed="rId4"/>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07108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628900" y="3214690"/>
            <a:ext cx="393710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a:t>The problem of opaque means</a:t>
            </a:r>
          </a:p>
        </p:txBody>
      </p:sp>
    </p:spTree>
    <p:extLst>
      <p:ext uri="{BB962C8B-B14F-4D97-AF65-F5344CB8AC3E}">
        <p14:creationId xmlns:p14="http://schemas.microsoft.com/office/powerpoint/2010/main" val="41368386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851016" y="3214690"/>
            <a:ext cx="344196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a:t>The problem of </a:t>
            </a:r>
            <a:r>
              <a:rPr lang="en-GB" i="0" dirty="0" smtClean="0"/>
              <a:t>false belief</a:t>
            </a:r>
            <a:endParaRPr lang="en-GB" i="0" dirty="0"/>
          </a:p>
        </p:txBody>
      </p:sp>
    </p:spTree>
    <p:extLst>
      <p:ext uri="{BB962C8B-B14F-4D97-AF65-F5344CB8AC3E}">
        <p14:creationId xmlns:p14="http://schemas.microsoft.com/office/powerpoint/2010/main" val="38152017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7536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ext Box 2"/>
          <p:cNvSpPr txBox="1">
            <a:spLocks noChangeArrowheads="1"/>
          </p:cNvSpPr>
          <p:nvPr/>
        </p:nvSpPr>
        <p:spPr bwMode="auto">
          <a:xfrm>
            <a:off x="600075" y="981075"/>
            <a:ext cx="3671888" cy="466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i="0" dirty="0"/>
              <a:t>1. We are about to engage in some joint </a:t>
            </a:r>
            <a:r>
              <a:rPr lang="en-GB" i="0" dirty="0" smtClean="0"/>
              <a:t>action* </a:t>
            </a:r>
            <a:r>
              <a:rPr lang="en-GB" i="0" dirty="0"/>
              <a:t>or other</a:t>
            </a:r>
          </a:p>
          <a:p>
            <a:pPr>
              <a:spcBef>
                <a:spcPct val="50000"/>
              </a:spcBef>
            </a:pPr>
            <a:r>
              <a:rPr lang="en-GB" i="0" dirty="0"/>
              <a:t>2. </a:t>
            </a:r>
            <a:r>
              <a:rPr lang="en-GB" i="0" dirty="0" smtClean="0"/>
              <a:t>I am not about to change my goal.</a:t>
            </a:r>
            <a:endParaRPr lang="en-GB" i="0" dirty="0"/>
          </a:p>
          <a:p>
            <a:pPr>
              <a:spcBef>
                <a:spcPct val="50000"/>
              </a:spcBef>
            </a:pPr>
            <a:r>
              <a:rPr lang="en-GB" i="0" dirty="0" smtClean="0"/>
              <a:t>Therefore</a:t>
            </a:r>
            <a:r>
              <a:rPr lang="en-GB" i="0" dirty="0"/>
              <a:t>:</a:t>
            </a:r>
          </a:p>
          <a:p>
            <a:pPr>
              <a:spcBef>
                <a:spcPct val="50000"/>
              </a:spcBef>
            </a:pPr>
            <a:r>
              <a:rPr lang="en-GB" i="0" dirty="0" smtClean="0"/>
              <a:t>3. Your actions also will be directed to this goal.</a:t>
            </a:r>
          </a:p>
          <a:p>
            <a:pPr>
              <a:spcBef>
                <a:spcPct val="50000"/>
              </a:spcBef>
            </a:pPr>
            <a:endParaRPr lang="en-GB" i="0" dirty="0"/>
          </a:p>
          <a:p>
            <a:pPr>
              <a:spcBef>
                <a:spcPct val="50000"/>
              </a:spcBef>
            </a:pPr>
            <a:r>
              <a:rPr lang="en-GB" i="0" dirty="0" smtClean="0"/>
              <a:t>[*in at least the minimal sense associated with distributive goals]</a:t>
            </a:r>
            <a:endParaRPr lang="en-GB" i="0" dirty="0"/>
          </a:p>
        </p:txBody>
      </p:sp>
      <p:sp>
        <p:nvSpPr>
          <p:cNvPr id="85401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89524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6080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t>communicative intention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3744503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1735473" y="4764305"/>
            <a:ext cx="3096344" cy="504056"/>
          </a:xfrm>
          <a:prstGeom prst="round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solidFill>
                  <a:srgbClr val="000000"/>
                </a:solidFill>
              </a:rPr>
              <a:t>communicative intention</a:t>
            </a:r>
            <a:r>
              <a:rPr lang="en-US" i="0" dirty="0"/>
              <a:t>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5366370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2"/>
          <p:cNvSpPr txBox="1">
            <a:spLocks noChangeArrowheads="1"/>
          </p:cNvSpPr>
          <p:nvPr/>
        </p:nvSpPr>
        <p:spPr bwMode="auto">
          <a:xfrm>
            <a:off x="468313" y="404813"/>
            <a:ext cx="3816350" cy="260508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a:p>
            <a:pPr eaLnBrk="1" hangingPunct="1">
              <a:spcBef>
                <a:spcPct val="50000"/>
              </a:spcBef>
              <a:defRPr/>
            </a:pPr>
            <a:r>
              <a:rPr lang="en-GB" b="1" i="0" smtClean="0"/>
              <a:t>18-month-olds</a:t>
            </a:r>
            <a:r>
              <a:rPr lang="en-GB" i="0" smtClean="0"/>
              <a:t> point to inform, and predict actions based on false beliefs</a:t>
            </a:r>
          </a:p>
          <a:p>
            <a:pPr eaLnBrk="1" hangingPunct="1">
              <a:defRPr/>
            </a:pPr>
            <a:endParaRPr lang="en-GB" i="0" smtClean="0"/>
          </a:p>
        </p:txBody>
      </p:sp>
      <p:sp>
        <p:nvSpPr>
          <p:cNvPr id="11" name="Text Box 3"/>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(Liszkowski et al 2006)</a:t>
            </a:r>
          </a:p>
        </p:txBody>
      </p:sp>
      <p:sp>
        <p:nvSpPr>
          <p:cNvPr id="12" name="Text Box 4"/>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(Onishi &amp; Baillargeon 2005; Southgate et al 2007)</a:t>
            </a:r>
          </a:p>
        </p:txBody>
      </p:sp>
    </p:spTree>
    <p:extLst>
      <p:ext uri="{BB962C8B-B14F-4D97-AF65-F5344CB8AC3E}">
        <p14:creationId xmlns:p14="http://schemas.microsoft.com/office/powerpoint/2010/main" val="995198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3</a:t>
            </a:r>
            <a:r>
              <a:rPr lang="en-US" sz="9900" i="0" baseline="30000" dirty="0" smtClean="0">
                <a:solidFill>
                  <a:schemeClr val="tx1"/>
                </a:solidFill>
                <a:effectLst>
                  <a:glow rad="127000">
                    <a:schemeClr val="accent3"/>
                  </a:glow>
                </a:effectLst>
              </a:rPr>
              <a:t>rd</a:t>
            </a:r>
            <a:r>
              <a:rPr lang="en-US" sz="9900" i="0" dirty="0" smtClean="0">
                <a:solidFill>
                  <a:schemeClr val="tx1"/>
                </a:solidFill>
                <a:effectLst>
                  <a:glow rad="127000">
                    <a:schemeClr val="accent3"/>
                  </a:glow>
                </a:effectLst>
              </a:rPr>
              <a:t> objection</a:t>
            </a:r>
          </a:p>
        </p:txBody>
      </p:sp>
      <p:sp>
        <p:nvSpPr>
          <p:cNvPr id="10" name="Text Box 2"/>
          <p:cNvSpPr txBox="1">
            <a:spLocks noChangeArrowheads="1"/>
          </p:cNvSpPr>
          <p:nvPr/>
        </p:nvSpPr>
        <p:spPr bwMode="auto">
          <a:xfrm>
            <a:off x="3779912" y="5806425"/>
            <a:ext cx="50405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But how </a:t>
            </a:r>
            <a:r>
              <a:rPr lang="en-GB" i="0" strike="sngStrike" dirty="0" smtClean="0">
                <a:effectLst>
                  <a:glow rad="101600">
                    <a:schemeClr val="tx1">
                      <a:alpha val="75000"/>
                    </a:schemeClr>
                  </a:glow>
                </a:effectLst>
              </a:rPr>
              <a:t>does</a:t>
            </a:r>
            <a:r>
              <a:rPr lang="en-GB" i="0" dirty="0" smtClean="0">
                <a:effectLst>
                  <a:glow rad="101600">
                    <a:schemeClr val="tx1">
                      <a:alpha val="75000"/>
                    </a:schemeClr>
                  </a:glow>
                </a:effectLst>
              </a:rPr>
              <a:t> could it work?</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276829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
        <p:nvSpPr>
          <p:cNvPr id="3" name="Text Box 2"/>
          <p:cNvSpPr txBox="1">
            <a:spLocks noChangeArrowheads="1"/>
          </p:cNvSpPr>
          <p:nvPr/>
        </p:nvSpPr>
        <p:spPr bwMode="auto">
          <a:xfrm>
            <a:off x="251521" y="836714"/>
            <a:ext cx="2448272"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joint action (ability to share goals)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83569" y="2227513"/>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6000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understanding communicative intent</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888108" y="3595664"/>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communication by language</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rot="60000">
            <a:off x="816100" y="4963817"/>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sophisticated theory </a:t>
            </a:r>
            <a:r>
              <a:rPr lang="en-GB" i="0" dirty="0" smtClean="0">
                <a:effectLst>
                  <a:glow rad="101600">
                    <a:schemeClr val="tx1">
                      <a:alpha val="75000"/>
                    </a:schemeClr>
                  </a:glow>
                </a:effectLst>
              </a:rPr>
              <a:t>of mind cognition</a:t>
            </a:r>
            <a:endParaRPr lang="en-GB" i="0" dirty="0">
              <a:effectLst>
                <a:glow rad="101600">
                  <a:schemeClr val="tx1">
                    <a:alpha val="75000"/>
                  </a:schemeClr>
                </a:glow>
              </a:effectLst>
            </a:endParaRPr>
          </a:p>
        </p:txBody>
      </p:sp>
      <p:cxnSp>
        <p:nvCxnSpPr>
          <p:cNvPr id="9" name="Straight Arrow Connector 8"/>
          <p:cNvCxnSpPr>
            <a:stCxn id="3" idx="2"/>
          </p:cNvCxnSpPr>
          <p:nvPr/>
        </p:nvCxnSpPr>
        <p:spPr bwMode="auto">
          <a:xfrm>
            <a:off x="1475656" y="1606153"/>
            <a:ext cx="720080" cy="621358"/>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1" name="Straight Arrow Connector 10"/>
          <p:cNvCxnSpPr/>
          <p:nvPr/>
        </p:nvCxnSpPr>
        <p:spPr bwMode="auto">
          <a:xfrm>
            <a:off x="2483768" y="2996954"/>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2" name="Straight Arrow Connector 11"/>
          <p:cNvCxnSpPr/>
          <p:nvPr/>
        </p:nvCxnSpPr>
        <p:spPr bwMode="auto">
          <a:xfrm>
            <a:off x="2411760" y="4365106"/>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0" name="Straight Arrow Connector 9"/>
          <p:cNvCxnSpPr>
            <a:stCxn id="14" idx="2"/>
          </p:cNvCxnSpPr>
          <p:nvPr/>
        </p:nvCxnSpPr>
        <p:spPr bwMode="auto">
          <a:xfrm flipH="1">
            <a:off x="2627785" y="2635751"/>
            <a:ext cx="2958071" cy="959912"/>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cxnSp>
        <p:nvCxnSpPr>
          <p:cNvPr id="13" name="Straight Arrow Connector 12"/>
          <p:cNvCxnSpPr>
            <a:stCxn id="16" idx="2"/>
          </p:cNvCxnSpPr>
          <p:nvPr/>
        </p:nvCxnSpPr>
        <p:spPr bwMode="auto">
          <a:xfrm flipH="1">
            <a:off x="2627785" y="4435951"/>
            <a:ext cx="2742047" cy="527864"/>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sp>
        <p:nvSpPr>
          <p:cNvPr id="14" name="Text Box 2"/>
          <p:cNvSpPr txBox="1">
            <a:spLocks noChangeArrowheads="1"/>
          </p:cNvSpPr>
          <p:nvPr/>
        </p:nvSpPr>
        <p:spPr bwMode="auto">
          <a:xfrm>
            <a:off x="4499993" y="22048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6" name="Text Box 2"/>
          <p:cNvSpPr txBox="1">
            <a:spLocks noChangeArrowheads="1"/>
          </p:cNvSpPr>
          <p:nvPr/>
        </p:nvSpPr>
        <p:spPr bwMode="auto">
          <a:xfrm>
            <a:off x="4283969" y="40050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8" name="Text Box 2"/>
          <p:cNvSpPr txBox="1">
            <a:spLocks noChangeArrowheads="1"/>
          </p:cNvSpPr>
          <p:nvPr/>
        </p:nvSpPr>
        <p:spPr bwMode="auto">
          <a:xfrm>
            <a:off x="2627784" y="692698"/>
            <a:ext cx="3024336"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minimal theory of </a:t>
            </a:r>
            <a:br>
              <a:rPr lang="en-GB" i="0" dirty="0" smtClean="0">
                <a:effectLst>
                  <a:glow rad="101600">
                    <a:schemeClr val="tx1">
                      <a:alpha val="75000"/>
                    </a:schemeClr>
                  </a:glow>
                </a:effectLst>
              </a:rPr>
            </a:br>
            <a:r>
              <a:rPr lang="en-GB" i="0" dirty="0" smtClean="0">
                <a:effectLst>
                  <a:glow rad="101600">
                    <a:schemeClr val="tx1">
                      <a:alpha val="75000"/>
                    </a:schemeClr>
                  </a:glow>
                </a:effectLst>
              </a:rPr>
              <a:t>mind cognition</a:t>
            </a:r>
            <a:endParaRPr lang="en-GB" i="0" dirty="0">
              <a:effectLst>
                <a:glow rad="101600">
                  <a:schemeClr val="tx1">
                    <a:alpha val="75000"/>
                  </a:schemeClr>
                </a:glow>
              </a:effectLst>
            </a:endParaRPr>
          </a:p>
        </p:txBody>
      </p:sp>
      <p:cxnSp>
        <p:nvCxnSpPr>
          <p:cNvPr id="19" name="Straight Arrow Connector 18"/>
          <p:cNvCxnSpPr>
            <a:stCxn id="18" idx="2"/>
          </p:cNvCxnSpPr>
          <p:nvPr/>
        </p:nvCxnSpPr>
        <p:spPr bwMode="auto">
          <a:xfrm flipH="1">
            <a:off x="2771800" y="1462139"/>
            <a:ext cx="1368152" cy="742727"/>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Tree>
    <p:extLst>
      <p:ext uri="{BB962C8B-B14F-4D97-AF65-F5344CB8AC3E}">
        <p14:creationId xmlns:p14="http://schemas.microsoft.com/office/powerpoint/2010/main" val="37520331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34818958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45" name="Text Box 9"/>
          <p:cNvSpPr txBox="1">
            <a:spLocks noChangeArrowheads="1"/>
          </p:cNvSpPr>
          <p:nvPr/>
        </p:nvSpPr>
        <p:spPr bwMode="auto">
          <a:xfrm>
            <a:off x="468313" y="404813"/>
            <a:ext cx="3816350" cy="4448175"/>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a:p>
            <a:pPr eaLnBrk="1" hangingPunct="1">
              <a:spcBef>
                <a:spcPct val="50000"/>
              </a:spcBef>
              <a:defRPr/>
            </a:pPr>
            <a:r>
              <a:rPr lang="en-GB" b="1" i="0" smtClean="0"/>
              <a:t>18-month-olds</a:t>
            </a:r>
            <a:r>
              <a:rPr lang="en-GB" i="0" smtClean="0"/>
              <a:t> point to inform, and predict actions based on false beliefs</a:t>
            </a:r>
          </a:p>
          <a:p>
            <a:pPr eaLnBrk="1" hangingPunct="1">
              <a:defRPr/>
            </a:pPr>
            <a:endParaRPr lang="en-GB" i="0" smtClean="0"/>
          </a:p>
          <a:p>
            <a:pPr eaLnBrk="1" hangingPunct="1">
              <a:spcBef>
                <a:spcPct val="50000"/>
              </a:spcBef>
              <a:defRPr/>
            </a:pPr>
            <a:r>
              <a:rPr lang="en-GB" b="1" i="0" smtClean="0"/>
              <a:t>Scrub-jays </a:t>
            </a:r>
            <a:r>
              <a:rPr lang="en-GB" i="0" smtClean="0"/>
              <a:t>selectively re-cache their food in ways that deprive competitors of knowledge of its location </a:t>
            </a:r>
          </a:p>
          <a:p>
            <a:pPr eaLnBrk="1" hangingPunct="1">
              <a:defRPr/>
            </a:pPr>
            <a:endParaRPr lang="en-GB" i="0" smtClean="0"/>
          </a:p>
        </p:txBody>
      </p:sp>
      <p:sp>
        <p:nvSpPr>
          <p:cNvPr id="705546" name="Text Box 10"/>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(Liszkowski et al 2006)</a:t>
            </a:r>
          </a:p>
        </p:txBody>
      </p:sp>
      <p:sp>
        <p:nvSpPr>
          <p:cNvPr id="705547" name="Text Box 11"/>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(Onishi &amp; Baillargeon 2005; Southgate et al 2007)</a:t>
            </a:r>
          </a:p>
        </p:txBody>
      </p:sp>
      <p:sp>
        <p:nvSpPr>
          <p:cNvPr id="705548" name="Text Box 12"/>
          <p:cNvSpPr txBox="1">
            <a:spLocks noChangeArrowheads="1"/>
          </p:cNvSpPr>
          <p:nvPr/>
        </p:nvSpPr>
        <p:spPr bwMode="auto">
          <a:xfrm>
            <a:off x="4932363" y="4076700"/>
            <a:ext cx="3816350" cy="427038"/>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(Clayton, Dally &amp; Emery 2007)</a:t>
            </a:r>
          </a:p>
        </p:txBody>
      </p:sp>
    </p:spTree>
    <p:extLst>
      <p:ext uri="{BB962C8B-B14F-4D97-AF65-F5344CB8AC3E}">
        <p14:creationId xmlns:p14="http://schemas.microsoft.com/office/powerpoint/2010/main" val="34598191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2"/>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1506"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1507"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1508"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1509"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rgbClr val="C0C0C0"/>
                </a:solidFill>
              </a:rPr>
              <a:t>(Hare, Call &amp; Tomasello 2006)</a:t>
            </a:r>
          </a:p>
        </p:txBody>
      </p:sp>
      <p:sp>
        <p:nvSpPr>
          <p:cNvPr id="21510"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17574039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ChangeArrowheads="1"/>
          </p:cNvSpPr>
          <p:nvPr/>
        </p:nvSpPr>
        <p:spPr bwMode="auto">
          <a:xfrm rot="-60000">
            <a:off x="2406650" y="438150"/>
            <a:ext cx="985838"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2530" name="Text Box 3"/>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2531"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2532"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2533"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12" name="Text Box 6"/>
          <p:cNvSpPr txBox="1">
            <a:spLocks noChangeArrowheads="1"/>
          </p:cNvSpPr>
          <p:nvPr/>
        </p:nvSpPr>
        <p:spPr bwMode="auto">
          <a:xfrm>
            <a:off x="4932363" y="5373216"/>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rgbClr val="C0C0C0"/>
                </a:solidFill>
              </a:rPr>
              <a:t>(Hare, Call &amp; Tomasello 2006)</a:t>
            </a:r>
          </a:p>
        </p:txBody>
      </p:sp>
      <p:sp>
        <p:nvSpPr>
          <p:cNvPr id="13" name="Text Box 7"/>
          <p:cNvSpPr txBox="1">
            <a:spLocks noChangeArrowheads="1"/>
          </p:cNvSpPr>
          <p:nvPr/>
        </p:nvSpPr>
        <p:spPr bwMode="auto">
          <a:xfrm>
            <a:off x="4932363" y="6020916"/>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11327387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3"/>
          <p:cNvSpPr txBox="1">
            <a:spLocks noChangeArrowheads="1"/>
          </p:cNvSpPr>
          <p:nvPr/>
        </p:nvSpPr>
        <p:spPr bwMode="auto">
          <a:xfrm>
            <a:off x="468313" y="404813"/>
            <a:ext cx="381635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355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355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355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355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355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24263565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78" name="Text Box 4"/>
          <p:cNvSpPr txBox="1">
            <a:spLocks noChangeArrowheads="1"/>
          </p:cNvSpPr>
          <p:nvPr/>
        </p:nvSpPr>
        <p:spPr bwMode="auto">
          <a:xfrm>
            <a:off x="4932363" y="404813"/>
            <a:ext cx="3816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4579"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9004313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2" name="Text Box 3"/>
          <p:cNvSpPr txBox="1">
            <a:spLocks noChangeArrowheads="1"/>
          </p:cNvSpPr>
          <p:nvPr/>
        </p:nvSpPr>
        <p:spPr bwMode="auto">
          <a:xfrm>
            <a:off x="4932363" y="404813"/>
            <a:ext cx="38163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a:t>
            </a:r>
            <a:r>
              <a:rPr lang="en-GB">
                <a:solidFill>
                  <a:schemeClr val="tx1"/>
                </a:solidFill>
              </a:rPr>
              <a:t> </a:t>
            </a:r>
            <a:r>
              <a:rPr lang="en-GB" i="0">
                <a:solidFill>
                  <a:schemeClr val="tx1"/>
                </a:solidFill>
              </a:rPr>
              <a:t>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5603" name="Text Box 5"/>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35559548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10"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Explain the emergence, in evolution or development, of sophisticated forms of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901176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6626" name="Text Box 4"/>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bg2"/>
                </a:solidFill>
              </a:rPr>
              <a:t>(a) conceptual sophistication</a:t>
            </a:r>
          </a:p>
          <a:p>
            <a:pPr eaLnBrk="1" hangingPunct="1">
              <a:spcBef>
                <a:spcPct val="25000"/>
              </a:spcBef>
            </a:pPr>
            <a:r>
              <a:rPr lang="en-GB" i="0">
                <a:solidFill>
                  <a:schemeClr val="bg2"/>
                </a:solidFill>
              </a:rPr>
              <a:t>- takes years to develop</a:t>
            </a:r>
          </a:p>
          <a:p>
            <a:pPr eaLnBrk="1" hangingPunct="1">
              <a:spcBef>
                <a:spcPct val="25000"/>
              </a:spcBef>
            </a:pPr>
            <a:r>
              <a:rPr lang="en-GB" i="0">
                <a:solidFill>
                  <a:schemeClr val="bg2"/>
                </a:solidFill>
              </a:rPr>
              <a:t>- development tied to acquisition of  executive function and language</a:t>
            </a:r>
          </a:p>
          <a:p>
            <a:pPr eaLnBrk="1" hangingPunct="1">
              <a:spcBef>
                <a:spcPct val="25000"/>
              </a:spcBef>
            </a:pPr>
            <a:r>
              <a:rPr lang="en-GB" i="0">
                <a:solidFill>
                  <a:schemeClr val="bg2"/>
                </a:solidFill>
              </a:rPr>
              <a:t>- development facilitated by training and siblings</a:t>
            </a:r>
          </a:p>
          <a:p>
            <a:pPr eaLnBrk="1" hangingPunct="1">
              <a:spcBef>
                <a:spcPct val="50000"/>
              </a:spcBef>
            </a:pPr>
            <a:endParaRPr lang="en-GB" i="0">
              <a:solidFill>
                <a:schemeClr val="bg2"/>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6627"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34505889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7650" name="Text Box 3"/>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7651" name="Text Box 4"/>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21515257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7"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Rectangle 7"/>
          <p:cNvSpPr>
            <a:spLocks noChangeArrowheads="1"/>
          </p:cNvSpPr>
          <p:nvPr/>
        </p:nvSpPr>
        <p:spPr bwMode="auto">
          <a:xfrm>
            <a:off x="971204" y="3356992"/>
            <a:ext cx="576103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mindless, and the other which treats objects and events as having propositional attitudes. I 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21985894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5"/>
          <p:cNvSpPr>
            <a:spLocks noChangeArrowheads="1"/>
          </p:cNvSpPr>
          <p:nvPr/>
        </p:nvSpPr>
        <p:spPr bwMode="auto">
          <a:xfrm rot="-60000">
            <a:off x="1906588" y="4745038"/>
            <a:ext cx="2808287" cy="43021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19813" name="Rectangle 6"/>
          <p:cNvSpPr>
            <a:spLocks noChangeArrowheads="1"/>
          </p:cNvSpPr>
          <p:nvPr/>
        </p:nvSpPr>
        <p:spPr bwMode="auto">
          <a:xfrm rot="60000">
            <a:off x="4414838" y="4054475"/>
            <a:ext cx="1125537" cy="4302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9" name="Rectangle 7"/>
          <p:cNvSpPr>
            <a:spLocks noChangeArrowheads="1"/>
          </p:cNvSpPr>
          <p:nvPr/>
        </p:nvSpPr>
        <p:spPr bwMode="auto">
          <a:xfrm>
            <a:off x="971204" y="3343052"/>
            <a:ext cx="5761037"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a:t>
            </a:r>
            <a:r>
              <a:rPr lang="en-GB" i="0" dirty="0">
                <a:solidFill>
                  <a:schemeClr val="tx1"/>
                </a:solidFill>
                <a:effectLst>
                  <a:glow rad="101600">
                    <a:schemeClr val="bg1">
                      <a:alpha val="75000"/>
                    </a:schemeClr>
                  </a:glow>
                </a:effectLst>
                <a:cs typeface="Arial" charset="0"/>
              </a:rPr>
              <a:t>mindless</a:t>
            </a:r>
            <a:r>
              <a:rPr lang="en-GB" i="0" dirty="0">
                <a:effectLst>
                  <a:glow rad="101600">
                    <a:schemeClr val="tx1">
                      <a:alpha val="75000"/>
                    </a:schemeClr>
                  </a:glow>
                </a:effectLst>
                <a:cs typeface="Arial" charset="0"/>
              </a:rPr>
              <a:t>, and the other which treats objects and events as having </a:t>
            </a:r>
            <a:r>
              <a:rPr lang="en-GB" i="0" dirty="0">
                <a:solidFill>
                  <a:schemeClr val="tx1"/>
                </a:solidFill>
                <a:effectLst>
                  <a:glow rad="101600">
                    <a:schemeClr val="bg1">
                      <a:alpha val="75000"/>
                    </a:schemeClr>
                  </a:glow>
                </a:effectLst>
                <a:cs typeface="Arial" charset="0"/>
              </a:rPr>
              <a:t>propositional attitudes</a:t>
            </a:r>
            <a:r>
              <a:rPr lang="en-GB" i="0" dirty="0">
                <a:effectLst>
                  <a:glow rad="101600">
                    <a:schemeClr val="tx1">
                      <a:alpha val="75000"/>
                    </a:schemeClr>
                  </a:glow>
                </a:effectLst>
                <a:cs typeface="Arial" charset="0"/>
              </a:rPr>
              <a:t>. I 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6849705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spTree>
    <p:extLst>
      <p:ext uri="{BB962C8B-B14F-4D97-AF65-F5344CB8AC3E}">
        <p14:creationId xmlns:p14="http://schemas.microsoft.com/office/powerpoint/2010/main" val="3933581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
        <p:nvSpPr>
          <p:cNvPr id="9" name="Text Box 4"/>
          <p:cNvSpPr txBox="1">
            <a:spLocks noChangeArrowheads="1"/>
          </p:cNvSpPr>
          <p:nvPr/>
        </p:nvSpPr>
        <p:spPr bwMode="auto">
          <a:xfrm>
            <a:off x="755576" y="1240884"/>
            <a:ext cx="291236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believes that ...</a:t>
            </a:r>
            <a:r>
              <a:rPr lang="en-GB" i="0" dirty="0"/>
              <a:t> </a:t>
            </a:r>
            <a:r>
              <a:rPr lang="en-GB" i="0" dirty="0" smtClean="0"/>
              <a:t/>
            </a:r>
            <a:br>
              <a:rPr lang="en-GB" i="0" dirty="0" smtClean="0"/>
            </a:br>
            <a:r>
              <a:rPr lang="en-GB" i="0" dirty="0" smtClean="0"/>
              <a:t>e.g. intends that ...</a:t>
            </a:r>
            <a:br>
              <a:rPr lang="en-GB" i="0" dirty="0" smtClean="0"/>
            </a:br>
            <a:r>
              <a:rPr lang="en-GB" i="0" dirty="0" smtClean="0"/>
              <a:t>e.g. knows that ...</a:t>
            </a:r>
            <a:endParaRPr lang="en-GB" i="0" dirty="0"/>
          </a:p>
        </p:txBody>
      </p:sp>
      <p:sp>
        <p:nvSpPr>
          <p:cNvPr id="10" name="Text Box 4"/>
          <p:cNvSpPr txBox="1">
            <a:spLocks noChangeArrowheads="1"/>
          </p:cNvSpPr>
          <p:nvPr/>
        </p:nvSpPr>
        <p:spPr bwMode="auto">
          <a:xfrm>
            <a:off x="5148064" y="1240884"/>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excited by ...</a:t>
            </a:r>
            <a:br>
              <a:rPr lang="en-GB" i="0" dirty="0" smtClean="0"/>
            </a:br>
            <a:r>
              <a:rPr lang="en-GB" i="0" dirty="0" smtClean="0"/>
              <a:t>e.g. encountered ...</a:t>
            </a:r>
            <a:br>
              <a:rPr lang="en-GB" i="0" dirty="0" smtClean="0"/>
            </a:br>
            <a:r>
              <a:rPr lang="en-GB" i="0" dirty="0" smtClean="0"/>
              <a:t>e.g. wants apple juice</a:t>
            </a:r>
          </a:p>
        </p:txBody>
      </p:sp>
    </p:spTree>
    <p:extLst>
      <p:ext uri="{BB962C8B-B14F-4D97-AF65-F5344CB8AC3E}">
        <p14:creationId xmlns:p14="http://schemas.microsoft.com/office/powerpoint/2010/main" val="19035697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sp>
        <p:nvSpPr>
          <p:cNvPr id="7" name="Text Box 4"/>
          <p:cNvSpPr txBox="1">
            <a:spLocks noChangeArrowheads="1"/>
          </p:cNvSpPr>
          <p:nvPr/>
        </p:nvSpPr>
        <p:spPr bwMode="auto">
          <a:xfrm>
            <a:off x="755576" y="1240884"/>
            <a:ext cx="291236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believes that ...</a:t>
            </a:r>
            <a:r>
              <a:rPr lang="en-GB" i="0" dirty="0"/>
              <a:t> </a:t>
            </a:r>
            <a:r>
              <a:rPr lang="en-GB" i="0" dirty="0" smtClean="0"/>
              <a:t/>
            </a:r>
            <a:br>
              <a:rPr lang="en-GB" i="0" dirty="0" smtClean="0"/>
            </a:br>
            <a:r>
              <a:rPr lang="en-GB" i="0" dirty="0" smtClean="0"/>
              <a:t>e.g. intends that ...</a:t>
            </a:r>
            <a:br>
              <a:rPr lang="en-GB" i="0" dirty="0" smtClean="0"/>
            </a:br>
            <a:r>
              <a:rPr lang="en-GB" i="0" dirty="0" smtClean="0"/>
              <a:t>e.g. knows that ...</a:t>
            </a:r>
            <a:endParaRPr lang="en-GB" i="0" dirty="0"/>
          </a:p>
        </p:txBody>
      </p:sp>
      <p:sp>
        <p:nvSpPr>
          <p:cNvPr id="8" name="Text Box 4"/>
          <p:cNvSpPr txBox="1">
            <a:spLocks noChangeArrowheads="1"/>
          </p:cNvSpPr>
          <p:nvPr/>
        </p:nvSpPr>
        <p:spPr bwMode="auto">
          <a:xfrm>
            <a:off x="5148064" y="1240884"/>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excited by ...</a:t>
            </a:r>
            <a:br>
              <a:rPr lang="en-GB" i="0" dirty="0" smtClean="0"/>
            </a:br>
            <a:r>
              <a:rPr lang="en-GB" i="0" dirty="0" smtClean="0"/>
              <a:t>e.g. encountered ...</a:t>
            </a:r>
            <a:br>
              <a:rPr lang="en-GB" i="0" dirty="0" smtClean="0"/>
            </a:br>
            <a:r>
              <a:rPr lang="en-GB" i="0" dirty="0" smtClean="0"/>
              <a:t>e.g. wants apple juice</a:t>
            </a:r>
          </a:p>
        </p:txBody>
      </p:sp>
      <p:sp>
        <p:nvSpPr>
          <p:cNvPr id="9" name="Text Box 4"/>
          <p:cNvSpPr txBox="1">
            <a:spLocks noChangeArrowheads="1"/>
          </p:cNvSpPr>
          <p:nvPr/>
        </p:nvSpPr>
        <p:spPr bwMode="auto">
          <a:xfrm>
            <a:off x="755576" y="2529867"/>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arbitrarily </a:t>
            </a:r>
            <a:r>
              <a:rPr lang="en-GB" i="0" dirty="0" err="1" smtClean="0"/>
              <a:t>nestable</a:t>
            </a:r>
            <a:r>
              <a:rPr lang="en-GB" i="0" dirty="0" smtClean="0"/>
              <a:t> contents</a:t>
            </a:r>
            <a:endParaRPr lang="en-GB" i="0" dirty="0"/>
          </a:p>
        </p:txBody>
      </p:sp>
      <p:sp>
        <p:nvSpPr>
          <p:cNvPr id="10" name="Text Box 4"/>
          <p:cNvSpPr txBox="1">
            <a:spLocks noChangeArrowheads="1"/>
          </p:cNvSpPr>
          <p:nvPr/>
        </p:nvSpPr>
        <p:spPr bwMode="auto">
          <a:xfrm>
            <a:off x="5148064" y="2529867"/>
            <a:ext cx="28083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no contents</a:t>
            </a:r>
          </a:p>
        </p:txBody>
      </p:sp>
      <p:sp>
        <p:nvSpPr>
          <p:cNvPr id="11" name="Text Box 4"/>
          <p:cNvSpPr txBox="1">
            <a:spLocks noChangeArrowheads="1"/>
          </p:cNvSpPr>
          <p:nvPr/>
        </p:nvSpPr>
        <p:spPr bwMode="auto">
          <a:xfrm>
            <a:off x="755576" y="3649572"/>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err="1" smtClean="0"/>
              <a:t>uncodifiably</a:t>
            </a:r>
            <a:r>
              <a:rPr lang="en-GB" i="0" dirty="0" smtClean="0"/>
              <a:t> complex effects on action</a:t>
            </a:r>
            <a:endParaRPr lang="en-GB" i="0" dirty="0"/>
          </a:p>
        </p:txBody>
      </p:sp>
      <p:sp>
        <p:nvSpPr>
          <p:cNvPr id="12" name="Text Box 4"/>
          <p:cNvSpPr txBox="1">
            <a:spLocks noChangeArrowheads="1"/>
          </p:cNvSpPr>
          <p:nvPr/>
        </p:nvSpPr>
        <p:spPr bwMode="auto">
          <a:xfrm>
            <a:off x="5148064" y="3649572"/>
            <a:ext cx="28083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parameter-setting effects on action</a:t>
            </a:r>
          </a:p>
        </p:txBody>
      </p:sp>
      <p:sp>
        <p:nvSpPr>
          <p:cNvPr id="13" name="Text Box 4"/>
          <p:cNvSpPr txBox="1">
            <a:spLocks noChangeArrowheads="1"/>
          </p:cNvSpPr>
          <p:nvPr/>
        </p:nvSpPr>
        <p:spPr bwMode="auto">
          <a:xfrm>
            <a:off x="755576" y="4769276"/>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permit mistakes about identity and existence</a:t>
            </a:r>
            <a:endParaRPr lang="en-GB" i="0" dirty="0"/>
          </a:p>
        </p:txBody>
      </p:sp>
      <p:sp>
        <p:nvSpPr>
          <p:cNvPr id="14" name="Text Box 4"/>
          <p:cNvSpPr txBox="1">
            <a:spLocks noChangeArrowheads="1"/>
          </p:cNvSpPr>
          <p:nvPr/>
        </p:nvSpPr>
        <p:spPr bwMode="auto">
          <a:xfrm>
            <a:off x="5148064" y="4769276"/>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enable tracking limited range of true and false beliefs</a:t>
            </a:r>
          </a:p>
        </p:txBody>
      </p:sp>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
        <p:nvSpPr>
          <p:cNvPr id="16" name="Text Box 4"/>
          <p:cNvSpPr txBox="1">
            <a:spLocks noChangeArrowheads="1"/>
          </p:cNvSpPr>
          <p:nvPr/>
        </p:nvSpPr>
        <p:spPr bwMode="auto">
          <a:xfrm>
            <a:off x="5364088" y="6093296"/>
            <a:ext cx="359201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spcBef>
                <a:spcPct val="50000"/>
              </a:spcBef>
            </a:pPr>
            <a:r>
              <a:rPr lang="en-GB" sz="1600" i="0" dirty="0" smtClean="0"/>
              <a:t>Wellman &amp; Phillips 2001</a:t>
            </a:r>
            <a:br>
              <a:rPr lang="en-GB" sz="1600" i="0" dirty="0" smtClean="0"/>
            </a:br>
            <a:r>
              <a:rPr lang="en-GB" sz="1600" i="0" dirty="0" smtClean="0"/>
              <a:t>Apperly &amp; Butterfill 2009</a:t>
            </a:r>
          </a:p>
        </p:txBody>
      </p:sp>
    </p:spTree>
    <p:extLst>
      <p:ext uri="{BB962C8B-B14F-4D97-AF65-F5344CB8AC3E}">
        <p14:creationId xmlns:p14="http://schemas.microsoft.com/office/powerpoint/2010/main" val="3301760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first objection</a:t>
            </a:r>
          </a:p>
        </p:txBody>
      </p:sp>
      <p:sp>
        <p:nvSpPr>
          <p:cNvPr id="10"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Sophisticated theory </a:t>
            </a:r>
            <a:r>
              <a:rPr lang="en-GB" i="0" dirty="0">
                <a:effectLst>
                  <a:glow rad="101600">
                    <a:schemeClr val="tx1">
                      <a:alpha val="75000"/>
                    </a:schemeClr>
                  </a:glow>
                </a:effectLst>
              </a:rPr>
              <a:t>of mind cognition </a:t>
            </a:r>
            <a:r>
              <a:rPr lang="en-GB" i="0" dirty="0" smtClean="0">
                <a:effectLst>
                  <a:glow rad="101600">
                    <a:schemeClr val="tx1">
                      <a:alpha val="75000"/>
                    </a:schemeClr>
                  </a:glow>
                </a:effectLst>
              </a:rPr>
              <a:t>emerges before joint action</a:t>
            </a:r>
            <a:endParaRPr lang="en-GB" dirty="0">
              <a:effectLst>
                <a:glow rad="101600">
                  <a:schemeClr val="tx1">
                    <a:alpha val="75000"/>
                  </a:schemeClr>
                </a:glow>
              </a:effectLst>
            </a:endParaRPr>
          </a:p>
        </p:txBody>
      </p:sp>
      <p:cxnSp>
        <p:nvCxnSpPr>
          <p:cNvPr id="3" name="Straight Connector 2"/>
          <p:cNvCxnSpPr/>
          <p:nvPr/>
        </p:nvCxnSpPr>
        <p:spPr bwMode="auto">
          <a:xfrm>
            <a:off x="611560" y="4941168"/>
            <a:ext cx="8280920" cy="1728192"/>
          </a:xfrm>
          <a:prstGeom prst="line">
            <a:avLst/>
          </a:prstGeom>
          <a:solidFill>
            <a:srgbClr val="00B8FF"/>
          </a:solidFill>
          <a:ln w="76200" cap="flat" cmpd="sng" algn="ctr">
            <a:solidFill>
              <a:schemeClr val="bg1"/>
            </a:solidFill>
            <a:prstDash val="solid"/>
            <a:round/>
            <a:headEnd type="none" w="med" len="med"/>
            <a:tailEnd type="none" w="med" len="med"/>
          </a:ln>
          <a:effectLst>
            <a:glow rad="304800">
              <a:schemeClr val="tx1">
                <a:alpha val="75000"/>
              </a:schemeClr>
            </a:glow>
          </a:effectLst>
        </p:spPr>
      </p:cxnSp>
    </p:spTree>
    <p:extLst>
      <p:ext uri="{BB962C8B-B14F-4D97-AF65-F5344CB8AC3E}">
        <p14:creationId xmlns:p14="http://schemas.microsoft.com/office/powerpoint/2010/main" val="38535044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51521" y="836714"/>
            <a:ext cx="2448272"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joint action (ability to share goals)</a:t>
            </a:r>
            <a:endParaRPr lang="en-GB" i="0" dirty="0">
              <a:effectLst>
                <a:glow rad="101600">
                  <a:schemeClr val="tx1">
                    <a:alpha val="75000"/>
                  </a:schemeClr>
                </a:glow>
              </a:effectLst>
            </a:endParaRPr>
          </a:p>
        </p:txBody>
      </p:sp>
      <p:sp>
        <p:nvSpPr>
          <p:cNvPr id="10" name="Text Box 2"/>
          <p:cNvSpPr txBox="1">
            <a:spLocks noChangeArrowheads="1"/>
          </p:cNvSpPr>
          <p:nvPr/>
        </p:nvSpPr>
        <p:spPr bwMode="auto">
          <a:xfrm rot="60000">
            <a:off x="816100" y="4963817"/>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sophisticated theory </a:t>
            </a:r>
            <a:r>
              <a:rPr lang="en-GB" i="0" dirty="0" smtClean="0">
                <a:effectLst>
                  <a:glow rad="101600">
                    <a:schemeClr val="tx1">
                      <a:alpha val="75000"/>
                    </a:schemeClr>
                  </a:glow>
                </a:effectLst>
              </a:rPr>
              <a:t>of mind cognition</a:t>
            </a:r>
            <a:endParaRPr lang="en-GB" i="0" dirty="0">
              <a:effectLst>
                <a:glow rad="101600">
                  <a:schemeClr val="tx1">
                    <a:alpha val="75000"/>
                  </a:schemeClr>
                </a:glow>
              </a:effectLst>
            </a:endParaRPr>
          </a:p>
        </p:txBody>
      </p:sp>
      <p:cxnSp>
        <p:nvCxnSpPr>
          <p:cNvPr id="11" name="Straight Arrow Connector 10"/>
          <p:cNvCxnSpPr>
            <a:stCxn id="7" idx="2"/>
          </p:cNvCxnSpPr>
          <p:nvPr/>
        </p:nvCxnSpPr>
        <p:spPr bwMode="auto">
          <a:xfrm>
            <a:off x="1475656" y="1606153"/>
            <a:ext cx="720080" cy="621358"/>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3" name="Straight Arrow Connector 12"/>
          <p:cNvCxnSpPr/>
          <p:nvPr/>
        </p:nvCxnSpPr>
        <p:spPr bwMode="auto">
          <a:xfrm>
            <a:off x="2411760" y="4365106"/>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
        <p:nvSpPr>
          <p:cNvPr id="18" name="Text Box 2"/>
          <p:cNvSpPr txBox="1">
            <a:spLocks noChangeArrowheads="1"/>
          </p:cNvSpPr>
          <p:nvPr/>
        </p:nvSpPr>
        <p:spPr bwMode="auto">
          <a:xfrm>
            <a:off x="2627784" y="692698"/>
            <a:ext cx="3024336"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minimal theory of </a:t>
            </a:r>
            <a:br>
              <a:rPr lang="en-GB" i="0" dirty="0" smtClean="0">
                <a:effectLst>
                  <a:glow rad="101600">
                    <a:schemeClr val="tx1">
                      <a:alpha val="75000"/>
                    </a:schemeClr>
                  </a:glow>
                </a:effectLst>
              </a:rPr>
            </a:br>
            <a:r>
              <a:rPr lang="en-GB" i="0" dirty="0" smtClean="0">
                <a:effectLst>
                  <a:glow rad="101600">
                    <a:schemeClr val="tx1">
                      <a:alpha val="75000"/>
                    </a:schemeClr>
                  </a:glow>
                </a:effectLst>
              </a:rPr>
              <a:t>mind cognition</a:t>
            </a:r>
            <a:endParaRPr lang="en-GB" i="0" dirty="0">
              <a:effectLst>
                <a:glow rad="101600">
                  <a:schemeClr val="tx1">
                    <a:alpha val="75000"/>
                  </a:schemeClr>
                </a:glow>
              </a:effectLst>
            </a:endParaRPr>
          </a:p>
        </p:txBody>
      </p:sp>
      <p:cxnSp>
        <p:nvCxnSpPr>
          <p:cNvPr id="19" name="Straight Arrow Connector 18"/>
          <p:cNvCxnSpPr>
            <a:stCxn id="18" idx="2"/>
          </p:cNvCxnSpPr>
          <p:nvPr/>
        </p:nvCxnSpPr>
        <p:spPr bwMode="auto">
          <a:xfrm flipH="1">
            <a:off x="2771800" y="1462139"/>
            <a:ext cx="1368152" cy="742727"/>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
        <p:nvSpPr>
          <p:cNvPr id="20" name="Text Box 2"/>
          <p:cNvSpPr txBox="1">
            <a:spLocks noChangeArrowheads="1"/>
          </p:cNvSpPr>
          <p:nvPr/>
        </p:nvSpPr>
        <p:spPr bwMode="auto">
          <a:xfrm rot="60000">
            <a:off x="884583" y="3121281"/>
            <a:ext cx="3107829" cy="430887"/>
          </a:xfrm>
          <a:prstGeom prst="rect">
            <a:avLst/>
          </a:prstGeom>
          <a:noFill/>
          <a:ln w="3175" cmpd="sng">
            <a:no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[other stuff]</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84862598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6941688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5" name="Rectangle 4"/>
          <p:cNvSpPr/>
          <p:nvPr/>
        </p:nvSpPr>
        <p:spPr bwMode="auto">
          <a:xfrm>
            <a:off x="5724128" y="1628800"/>
            <a:ext cx="2808312" cy="432048"/>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bwMode="auto">
          <a:xfrm>
            <a:off x="3707904" y="1988840"/>
            <a:ext cx="3024336" cy="432048"/>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Explain the emergence, in evolution or development, of sophisticated forms of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7012538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
        <p:nvSpPr>
          <p:cNvPr id="11"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2</a:t>
            </a:r>
            <a:r>
              <a:rPr lang="en-US" sz="9900" i="0" baseline="30000" dirty="0" smtClean="0">
                <a:solidFill>
                  <a:schemeClr val="tx1"/>
                </a:solidFill>
                <a:effectLst>
                  <a:glow rad="127000">
                    <a:schemeClr val="accent3"/>
                  </a:glow>
                </a:effectLst>
              </a:rPr>
              <a:t>nd</a:t>
            </a:r>
            <a:r>
              <a:rPr lang="en-US" sz="9900" i="0" dirty="0" smtClean="0">
                <a:solidFill>
                  <a:schemeClr val="tx1"/>
                </a:solidFill>
                <a:effectLst>
                  <a:glow rad="127000">
                    <a:schemeClr val="accent3"/>
                  </a:glow>
                </a:effectLst>
              </a:rPr>
              <a:t> objection</a:t>
            </a:r>
          </a:p>
        </p:txBody>
      </p:sp>
      <p:sp>
        <p:nvSpPr>
          <p:cNvPr id="10"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Joint action presupposes sophisticated theory of mind cognition</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22239678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shared intention</a:t>
            </a:r>
            <a:endParaRPr lang="en-US" i="0" dirty="0" smtClean="0">
              <a:ea typeface="Arial" charset="0"/>
              <a:cs typeface="Arial" charset="0"/>
            </a:endParaRPr>
          </a:p>
        </p:txBody>
      </p:sp>
    </p:spTree>
    <p:extLst>
      <p:ext uri="{BB962C8B-B14F-4D97-AF65-F5344CB8AC3E}">
        <p14:creationId xmlns:p14="http://schemas.microsoft.com/office/powerpoint/2010/main" val="3874705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1600" y="610846"/>
            <a:ext cx="6552327"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	</a:t>
            </a:r>
            <a:r>
              <a:rPr lang="en-US" sz="1600" i="0" dirty="0" smtClean="0"/>
              <a:t>(Gilbert 2006, p. 5)</a:t>
            </a:r>
          </a:p>
        </p:txBody>
      </p:sp>
    </p:spTree>
    <p:extLst>
      <p:ext uri="{BB962C8B-B14F-4D97-AF65-F5344CB8AC3E}">
        <p14:creationId xmlns:p14="http://schemas.microsoft.com/office/powerpoint/2010/main" val="2965919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1600" y="610846"/>
            <a:ext cx="6552327"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	</a:t>
            </a:r>
            <a:r>
              <a:rPr lang="en-US" sz="1600" i="0" dirty="0" smtClean="0"/>
              <a:t>(Gilbert 2006, p. 5)</a:t>
            </a:r>
          </a:p>
        </p:txBody>
      </p:sp>
      <p:sp>
        <p:nvSpPr>
          <p:cNvPr id="8" name="Text Box 2"/>
          <p:cNvSpPr txBox="1">
            <a:spLocks noChangeArrowheads="1"/>
          </p:cNvSpPr>
          <p:nvPr/>
        </p:nvSpPr>
        <p:spPr bwMode="auto">
          <a:xfrm>
            <a:off x="971600" y="1555253"/>
            <a:ext cx="6705600" cy="1017844"/>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r>
              <a:rPr lang="en-US" i="0" dirty="0"/>
              <a:t>and a joint </a:t>
            </a:r>
            <a:r>
              <a:rPr lang="en-US" i="0" dirty="0" smtClean="0"/>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t>(Tomasello 2008, </a:t>
            </a:r>
            <a:r>
              <a:rPr lang="en-US" sz="1600" i="0" dirty="0"/>
              <a:t>p</a:t>
            </a:r>
            <a:r>
              <a:rPr lang="en-US" sz="1600" i="0" dirty="0" smtClean="0"/>
              <a:t>. 181</a:t>
            </a:r>
            <a:r>
              <a:rPr lang="en-US" sz="1600" i="0" dirty="0"/>
              <a:t>)</a:t>
            </a:r>
            <a:endParaRPr lang="en-US" sz="1600" i="0" dirty="0" smtClean="0">
              <a:ea typeface="Arial" charset="0"/>
              <a:cs typeface="Arial" charset="0"/>
            </a:endParaRPr>
          </a:p>
        </p:txBody>
      </p:sp>
    </p:spTree>
    <p:extLst>
      <p:ext uri="{BB962C8B-B14F-4D97-AF65-F5344CB8AC3E}">
        <p14:creationId xmlns:p14="http://schemas.microsoft.com/office/powerpoint/2010/main" val="28354549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1600" y="610846"/>
            <a:ext cx="6552327"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	</a:t>
            </a:r>
            <a:r>
              <a:rPr lang="en-US" sz="1600" i="0" dirty="0" smtClean="0"/>
              <a:t>(Gilbert 2006, p. 5)</a:t>
            </a:r>
          </a:p>
        </p:txBody>
      </p:sp>
      <p:sp>
        <p:nvSpPr>
          <p:cNvPr id="5" name="Text Box 2"/>
          <p:cNvSpPr txBox="1">
            <a:spLocks noChangeArrowheads="1"/>
          </p:cNvSpPr>
          <p:nvPr/>
        </p:nvSpPr>
        <p:spPr bwMode="auto">
          <a:xfrm>
            <a:off x="990600" y="5219468"/>
            <a:ext cx="6705600" cy="1017844"/>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“the </a:t>
            </a:r>
            <a:r>
              <a:rPr lang="en-US" i="0" dirty="0">
                <a:effectLst>
                  <a:glow rad="101600">
                    <a:schemeClr val="tx1">
                      <a:alpha val="75000"/>
                    </a:schemeClr>
                  </a:glow>
                </a:effectLst>
              </a:rPr>
              <a:t>partners </a:t>
            </a:r>
            <a:r>
              <a:rPr lang="en-US" i="0" dirty="0" smtClean="0">
                <a:effectLst>
                  <a:glow rad="101600">
                    <a:schemeClr val="tx1">
                      <a:alpha val="75000"/>
                    </a:schemeClr>
                  </a:glow>
                </a:effectLst>
              </a:rPr>
              <a:t>... have </a:t>
            </a:r>
            <a:r>
              <a:rPr lang="en-US" i="0" dirty="0">
                <a:effectLst>
                  <a:glow rad="101600">
                    <a:schemeClr val="tx1">
                      <a:alpha val="75000"/>
                    </a:schemeClr>
                  </a:glow>
                </a:effectLst>
              </a:rPr>
              <a:t>to be aware that they are pursuing a joint goal, which both jointly </a:t>
            </a:r>
            <a:r>
              <a:rPr lang="en-US" i="0" dirty="0" smtClean="0">
                <a:effectLst>
                  <a:glow rad="101600">
                    <a:schemeClr val="tx1">
                      <a:alpha val="75000"/>
                    </a:schemeClr>
                  </a:glow>
                </a:effectLst>
              </a:rPr>
              <a:t>intend”</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effectLst>
                  <a:glow rad="101600">
                    <a:schemeClr val="tx1">
                      <a:alpha val="75000"/>
                    </a:schemeClr>
                  </a:glow>
                </a:effectLst>
                <a:ea typeface="Arial" charset="0"/>
                <a:cs typeface="Arial" charset="0"/>
              </a:rPr>
              <a:t>(</a:t>
            </a:r>
            <a:r>
              <a:rPr lang="en-US" sz="1600" i="0" dirty="0" err="1" smtClean="0">
                <a:effectLst>
                  <a:glow rad="101600">
                    <a:schemeClr val="tx1">
                      <a:alpha val="75000"/>
                    </a:schemeClr>
                  </a:glow>
                </a:effectLst>
                <a:ea typeface="Arial" charset="0"/>
                <a:cs typeface="Arial" charset="0"/>
              </a:rPr>
              <a:t>Wareneken</a:t>
            </a:r>
            <a:r>
              <a:rPr lang="en-US" sz="1600" i="0" dirty="0" smtClean="0">
                <a:effectLst>
                  <a:glow rad="101600">
                    <a:schemeClr val="tx1">
                      <a:alpha val="75000"/>
                    </a:schemeClr>
                  </a:glow>
                </a:effectLst>
                <a:ea typeface="Arial" charset="0"/>
                <a:cs typeface="Arial" charset="0"/>
              </a:rPr>
              <a:t>, </a:t>
            </a:r>
            <a:r>
              <a:rPr lang="en-US" sz="1600" i="0" dirty="0" err="1" smtClean="0">
                <a:effectLst>
                  <a:glow rad="101600">
                    <a:schemeClr val="tx1">
                      <a:alpha val="75000"/>
                    </a:schemeClr>
                  </a:glow>
                </a:effectLst>
                <a:ea typeface="Arial" charset="0"/>
                <a:cs typeface="Arial" charset="0"/>
              </a:rPr>
              <a:t>Graefenhain</a:t>
            </a:r>
            <a:r>
              <a:rPr lang="en-US" sz="1600" i="0" dirty="0" smtClean="0">
                <a:effectLst>
                  <a:glow rad="101600">
                    <a:schemeClr val="tx1">
                      <a:alpha val="75000"/>
                    </a:schemeClr>
                  </a:glow>
                </a:effectLst>
                <a:ea typeface="Arial" charset="0"/>
                <a:cs typeface="Arial" charset="0"/>
              </a:rPr>
              <a:t> &amp; Tomasello 2011)</a:t>
            </a:r>
            <a:endParaRPr lang="en-US" sz="1600" i="0" dirty="0">
              <a:effectLst>
                <a:glow rad="101600">
                  <a:schemeClr val="tx1">
                    <a:alpha val="75000"/>
                  </a:schemeClr>
                </a:glow>
              </a:effectLst>
              <a:ea typeface="Arial" charset="0"/>
              <a:cs typeface="Arial" charset="0"/>
            </a:endParaRPr>
          </a:p>
        </p:txBody>
      </p:sp>
      <p:sp>
        <p:nvSpPr>
          <p:cNvPr id="8" name="Text Box 2"/>
          <p:cNvSpPr txBox="1">
            <a:spLocks noChangeArrowheads="1"/>
          </p:cNvSpPr>
          <p:nvPr/>
        </p:nvSpPr>
        <p:spPr bwMode="auto">
          <a:xfrm>
            <a:off x="971600" y="1555253"/>
            <a:ext cx="6705600" cy="1017844"/>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r>
              <a:rPr lang="en-US" i="0" dirty="0"/>
              <a:t>and a joint </a:t>
            </a:r>
            <a:r>
              <a:rPr lang="en-US" i="0" dirty="0" smtClean="0"/>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t>(Tomasello 2008, </a:t>
            </a:r>
            <a:r>
              <a:rPr lang="en-US" sz="1600" i="0" dirty="0"/>
              <a:t>p</a:t>
            </a:r>
            <a:r>
              <a:rPr lang="en-US" sz="1600" i="0" dirty="0" smtClean="0"/>
              <a:t>. 181</a:t>
            </a:r>
            <a:r>
              <a:rPr lang="en-US" sz="1600" i="0" dirty="0"/>
              <a:t>)</a:t>
            </a:r>
            <a:endParaRPr lang="en-US" sz="1600" i="0" dirty="0" smtClean="0">
              <a:ea typeface="Arial" charset="0"/>
              <a:cs typeface="Arial" charset="0"/>
            </a:endParaRPr>
          </a:p>
        </p:txBody>
      </p:sp>
      <p:sp>
        <p:nvSpPr>
          <p:cNvPr id="7" name="Text Box 2"/>
          <p:cNvSpPr txBox="1">
            <a:spLocks noChangeArrowheads="1"/>
          </p:cNvSpPr>
          <p:nvPr/>
        </p:nvSpPr>
        <p:spPr bwMode="auto">
          <a:xfrm>
            <a:off x="971600" y="2745880"/>
            <a:ext cx="6705600" cy="135639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t>
            </a:r>
            <a:r>
              <a:rPr lang="en-US" i="0" dirty="0"/>
              <a:t>the key property of joint action lies in its internal component [...] in the participants’ having a “collective” or “shared</a:t>
            </a:r>
            <a:r>
              <a:rPr lang="en-US" i="0" dirty="0" smtClean="0"/>
              <a:t>” intention</a:t>
            </a:r>
            <a:r>
              <a:rPr lang="en-US" i="0" dirty="0"/>
              <a:t>.</a:t>
            </a:r>
            <a:r>
              <a:rPr lang="en-US" i="0" dirty="0" smtClean="0"/>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t>(Alonso 2009, pp. 444-5)</a:t>
            </a:r>
            <a:endParaRPr lang="en-US" sz="1600" i="0" dirty="0" smtClean="0">
              <a:ea typeface="Arial" charset="0"/>
              <a:cs typeface="Arial" charset="0"/>
            </a:endParaRPr>
          </a:p>
        </p:txBody>
      </p:sp>
      <p:sp>
        <p:nvSpPr>
          <p:cNvPr id="9" name="Text Box 2"/>
          <p:cNvSpPr txBox="1">
            <a:spLocks noChangeArrowheads="1"/>
          </p:cNvSpPr>
          <p:nvPr/>
        </p:nvSpPr>
        <p:spPr bwMode="auto">
          <a:xfrm>
            <a:off x="971600" y="427506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7315200" algn="l"/>
                <a:tab pos="8229600" algn="l"/>
                <a:tab pos="9144000" algn="l"/>
                <a:tab pos="10058400" algn="l"/>
              </a:tabLst>
            </a:pPr>
            <a:r>
              <a:rPr lang="en-US" i="0" dirty="0"/>
              <a:t>‘Shared intentionality is the foundation upon which joint action is built.</a:t>
            </a:r>
            <a:r>
              <a:rPr lang="en-US" i="0" dirty="0" smtClean="0"/>
              <a:t>’ 	</a:t>
            </a:r>
            <a:r>
              <a:rPr lang="en-US" sz="1600" i="0" dirty="0" smtClean="0"/>
              <a:t>(</a:t>
            </a:r>
            <a:r>
              <a:rPr lang="en-US" sz="1600" i="0" dirty="0"/>
              <a:t>Carpenter 2009, p. 381)</a:t>
            </a:r>
            <a:endParaRPr lang="en-US" sz="1600" i="0" dirty="0">
              <a:ea typeface="Arial" charset="0"/>
              <a:cs typeface="Arial" charset="0"/>
            </a:endParaRPr>
          </a:p>
        </p:txBody>
      </p:sp>
    </p:spTree>
    <p:extLst>
      <p:ext uri="{BB962C8B-B14F-4D97-AF65-F5344CB8AC3E}">
        <p14:creationId xmlns:p14="http://schemas.microsoft.com/office/powerpoint/2010/main" val="2131321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Text Box 3"/>
          <p:cNvSpPr txBox="1">
            <a:spLocks noChangeArrowheads="1"/>
          </p:cNvSpPr>
          <p:nvPr/>
        </p:nvSpPr>
        <p:spPr bwMode="auto">
          <a:xfrm>
            <a:off x="765175" y="549275"/>
            <a:ext cx="3590925"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p:txBody>
      </p:sp>
    </p:spTree>
    <p:extLst>
      <p:ext uri="{BB962C8B-B14F-4D97-AF65-F5344CB8AC3E}">
        <p14:creationId xmlns:p14="http://schemas.microsoft.com/office/powerpoint/2010/main" val="12712159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3" name="Text Box 3"/>
          <p:cNvSpPr txBox="1">
            <a:spLocks noChangeArrowheads="1"/>
          </p:cNvSpPr>
          <p:nvPr/>
        </p:nvSpPr>
        <p:spPr bwMode="auto">
          <a:xfrm>
            <a:off x="765175" y="549275"/>
            <a:ext cx="3590925"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p:txBody>
      </p:sp>
      <p:pic>
        <p:nvPicPr>
          <p:cNvPr id="21506" name="Picture 1"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2707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Text Box 3"/>
          <p:cNvSpPr txBox="1">
            <a:spLocks noChangeArrowheads="1"/>
          </p:cNvSpPr>
          <p:nvPr/>
        </p:nvSpPr>
        <p:spPr bwMode="auto">
          <a:xfrm>
            <a:off x="765175" y="549275"/>
            <a:ext cx="3590925" cy="126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p:txBody>
      </p:sp>
      <p:sp>
        <p:nvSpPr>
          <p:cNvPr id="264196" name="Text Box 4"/>
          <p:cNvSpPr txBox="1">
            <a:spLocks noChangeArrowheads="1"/>
          </p:cNvSpPr>
          <p:nvPr/>
        </p:nvSpPr>
        <p:spPr bwMode="auto">
          <a:xfrm>
            <a:off x="4868863" y="549275"/>
            <a:ext cx="35909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cs typeface="Arial" charset="0"/>
              </a:rPr>
              <a:t>Substantial account</a:t>
            </a:r>
          </a:p>
          <a:p>
            <a:pPr algn="l">
              <a:spcBef>
                <a:spcPct val="25000"/>
              </a:spcBef>
              <a:spcAft>
                <a:spcPct val="25000"/>
              </a:spcAft>
              <a:defRPr/>
            </a:pPr>
            <a:endParaRPr lang="en-GB" i="0">
              <a:cs typeface="Arial" charset="0"/>
            </a:endParaRPr>
          </a:p>
        </p:txBody>
      </p:sp>
      <p:pic>
        <p:nvPicPr>
          <p:cNvPr id="22531" name="Picture 4"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324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Text Box 3"/>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a:p>
            <a:pPr algn="l">
              <a:spcBef>
                <a:spcPct val="25000"/>
              </a:spcBef>
              <a:defRPr/>
            </a:pPr>
            <a:r>
              <a:rPr lang="en-GB" i="0">
                <a:cs typeface="Arial" charset="0"/>
              </a:rPr>
              <a:t>shared intention serves to (a) coordinate activities, (b) coordinate planning and (c) structure bargaining</a:t>
            </a:r>
          </a:p>
        </p:txBody>
      </p:sp>
      <p:sp>
        <p:nvSpPr>
          <p:cNvPr id="229381" name="Text Box 5"/>
          <p:cNvSpPr txBox="1">
            <a:spLocks noChangeArrowheads="1"/>
          </p:cNvSpPr>
          <p:nvPr/>
        </p:nvSpPr>
        <p:spPr bwMode="auto">
          <a:xfrm>
            <a:off x="4868863" y="549275"/>
            <a:ext cx="35909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cs typeface="Arial" charset="0"/>
              </a:rPr>
              <a:t>Substantial account</a:t>
            </a:r>
          </a:p>
          <a:p>
            <a:pPr algn="l">
              <a:spcBef>
                <a:spcPct val="25000"/>
              </a:spcBef>
              <a:spcAft>
                <a:spcPct val="25000"/>
              </a:spcAft>
              <a:defRPr/>
            </a:pPr>
            <a:endParaRPr lang="en-GB" i="0">
              <a:cs typeface="Arial" charset="0"/>
            </a:endParaRPr>
          </a:p>
        </p:txBody>
      </p:sp>
      <p:pic>
        <p:nvPicPr>
          <p:cNvPr id="23555" name="Picture 4"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3901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Text Box 3"/>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a:p>
            <a:pPr algn="l">
              <a:spcBef>
                <a:spcPct val="25000"/>
              </a:spcBef>
              <a:defRPr/>
            </a:pPr>
            <a:r>
              <a:rPr lang="en-GB" i="0">
                <a:cs typeface="Arial" charset="0"/>
              </a:rPr>
              <a:t>shared intention serves to (a) coordinate activities, (b) coordinate planning and (c) structure bargaining</a:t>
            </a:r>
          </a:p>
        </p:txBody>
      </p:sp>
      <p:sp>
        <p:nvSpPr>
          <p:cNvPr id="22835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cs typeface="Arial" charset="0"/>
              </a:rPr>
              <a:t>Substantial account</a:t>
            </a:r>
          </a:p>
          <a:p>
            <a:pPr algn="l">
              <a:spcBef>
                <a:spcPct val="25000"/>
              </a:spcBef>
              <a:spcAft>
                <a:spcPct val="25000"/>
              </a:spcAft>
              <a:defRPr/>
            </a:pPr>
            <a:r>
              <a:rPr lang="en-GB" i="0" dirty="0">
                <a:cs typeface="Arial" charset="0"/>
              </a:rPr>
              <a:t>We have a shared intention that we J </a:t>
            </a:r>
            <a:r>
              <a:rPr lang="en-GB" i="0" dirty="0" smtClean="0">
                <a:cs typeface="Arial" charset="0"/>
              </a:rPr>
              <a:t>if</a:t>
            </a:r>
            <a:endParaRPr lang="en-GB" i="0" dirty="0">
              <a:cs typeface="Arial" charset="0"/>
            </a:endParaRPr>
          </a:p>
          <a:p>
            <a:pPr algn="l">
              <a:spcBef>
                <a:spcPct val="25000"/>
              </a:spcBef>
              <a:spcAft>
                <a:spcPct val="25000"/>
              </a:spcAft>
              <a:defRPr/>
            </a:pPr>
            <a:r>
              <a:rPr lang="ja-JP" altLang="en-GB" i="0" dirty="0">
                <a:latin typeface="Arial"/>
                <a:cs typeface="Arial" charset="0"/>
              </a:rPr>
              <a:t>“</a:t>
            </a:r>
            <a:r>
              <a:rPr lang="en-GB" i="0" dirty="0">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pic>
        <p:nvPicPr>
          <p:cNvPr id="24579" name="Picture 4"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18082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10"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Explain the emergence, in evolution or development, of sophisticated forms of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35686096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6" descr="Bratman 2small.jpg"/>
          <p:cNvPicPr>
            <a:picLocks noChangeAspect="1"/>
          </p:cNvPicPr>
          <p:nvPr/>
        </p:nvPicPr>
        <p:blipFill>
          <a:blip r:embed="rId2">
            <a:alphaModFix amt="67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67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71"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(Bratman 1993: View 4)</a:t>
            </a:r>
          </a:p>
        </p:txBody>
      </p:sp>
      <p:sp>
        <p:nvSpPr>
          <p:cNvPr id="288772"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8773"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8774" name="Text Box 6"/>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Tree>
    <p:extLst>
      <p:ext uri="{BB962C8B-B14F-4D97-AF65-F5344CB8AC3E}">
        <p14:creationId xmlns:p14="http://schemas.microsoft.com/office/powerpoint/2010/main" val="6351791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8" descr="Bratman 2small.jpg"/>
          <p:cNvPicPr>
            <a:picLocks noChangeAspect="1"/>
          </p:cNvPicPr>
          <p:nvPr/>
        </p:nvPicPr>
        <p:blipFill>
          <a:blip r:embed="rId2">
            <a:alphaModFix amt="45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795"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sp>
        <p:nvSpPr>
          <p:cNvPr id="289796"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9797"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9798"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cs typeface="Arial" charset="0"/>
              </a:rPr>
              <a:t>{</a:t>
            </a:r>
          </a:p>
        </p:txBody>
      </p:sp>
      <p:sp>
        <p:nvSpPr>
          <p:cNvPr id="289799"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effectLst>
                  <a:glow rad="101600">
                    <a:schemeClr val="tx1">
                      <a:alpha val="75000"/>
                    </a:schemeClr>
                  </a:glow>
                </a:effectLst>
                <a:cs typeface="Arial" charset="0"/>
              </a:rPr>
              <a:t>Knowledge of others</a:t>
            </a:r>
            <a:r>
              <a:rPr lang="ja-JP" altLang="en-GB" i="0" dirty="0">
                <a:effectLst>
                  <a:glow rad="101600">
                    <a:schemeClr val="tx1">
                      <a:alpha val="75000"/>
                    </a:schemeClr>
                  </a:glow>
                </a:effectLst>
                <a:latin typeface="Arial"/>
                <a:cs typeface="Arial" charset="0"/>
              </a:rPr>
              <a:t>’</a:t>
            </a:r>
            <a:r>
              <a:rPr lang="en-GB" i="0" dirty="0">
                <a:effectLst>
                  <a:glow rad="101600">
                    <a:schemeClr val="tx1">
                      <a:alpha val="75000"/>
                    </a:schemeClr>
                  </a:glow>
                </a:effectLst>
                <a:cs typeface="Arial" charset="0"/>
              </a:rPr>
              <a:t> knowledge of intentions about intentions</a:t>
            </a:r>
          </a:p>
        </p:txBody>
      </p:sp>
      <p:sp>
        <p:nvSpPr>
          <p:cNvPr id="289800" name="Text Box 8"/>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Tree>
    <p:extLst>
      <p:ext uri="{BB962C8B-B14F-4D97-AF65-F5344CB8AC3E}">
        <p14:creationId xmlns:p14="http://schemas.microsoft.com/office/powerpoint/2010/main" val="1517087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036820" y="2264543"/>
            <a:ext cx="360040" cy="432048"/>
          </a:xfrm>
          <a:prstGeom prst="roundRect">
            <a:avLst/>
          </a:prstGeom>
          <a:solidFill>
            <a:srgbClr val="FF0000"/>
          </a:solidFill>
          <a:ln w="9525" cap="flat" cmpd="sng" algn="ctr">
            <a:solidFill>
              <a:srgbClr val="FF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6625" name="Picture 8" descr="Bratman 2small.jpg"/>
          <p:cNvPicPr>
            <a:picLocks noChangeAspect="1"/>
          </p:cNvPicPr>
          <p:nvPr/>
        </p:nvPicPr>
        <p:blipFill>
          <a:blip r:embed="rId2">
            <a:alphaModFix amt="45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795"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accent3"/>
                </a:solidFill>
                <a:effectLst>
                  <a:glow rad="101600">
                    <a:schemeClr val="tx2">
                      <a:alpha val="75000"/>
                    </a:schemeClr>
                  </a:glow>
                </a:effectLst>
                <a:cs typeface="Arial" charset="0"/>
              </a:rPr>
              <a:t>if</a:t>
            </a:r>
            <a:endParaRPr lang="en-GB" i="0" dirty="0">
              <a:solidFill>
                <a:schemeClr val="accent3"/>
              </a:solidFill>
              <a:effectLst>
                <a:glow rad="101600">
                  <a:schemeClr val="tx2">
                    <a:alpha val="75000"/>
                  </a:schemeClr>
                </a:glow>
              </a:effectLst>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sp>
        <p:nvSpPr>
          <p:cNvPr id="289796"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9797"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9798"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cs typeface="Arial" charset="0"/>
              </a:rPr>
              <a:t>{</a:t>
            </a:r>
          </a:p>
        </p:txBody>
      </p:sp>
      <p:sp>
        <p:nvSpPr>
          <p:cNvPr id="289799"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effectLst>
                  <a:glow rad="101600">
                    <a:schemeClr val="tx1">
                      <a:alpha val="75000"/>
                    </a:schemeClr>
                  </a:glow>
                </a:effectLst>
                <a:cs typeface="Arial" charset="0"/>
              </a:rPr>
              <a:t>Knowledge of others</a:t>
            </a:r>
            <a:r>
              <a:rPr lang="ja-JP" altLang="en-GB" i="0" dirty="0">
                <a:effectLst>
                  <a:glow rad="101600">
                    <a:schemeClr val="tx1">
                      <a:alpha val="75000"/>
                    </a:schemeClr>
                  </a:glow>
                </a:effectLst>
                <a:latin typeface="Arial"/>
                <a:cs typeface="Arial" charset="0"/>
              </a:rPr>
              <a:t>’</a:t>
            </a:r>
            <a:r>
              <a:rPr lang="en-GB" i="0" dirty="0">
                <a:effectLst>
                  <a:glow rad="101600">
                    <a:schemeClr val="tx1">
                      <a:alpha val="75000"/>
                    </a:schemeClr>
                  </a:glow>
                </a:effectLst>
                <a:cs typeface="Arial" charset="0"/>
              </a:rPr>
              <a:t> knowledge of intentions about intentions</a:t>
            </a:r>
          </a:p>
        </p:txBody>
      </p:sp>
      <p:sp>
        <p:nvSpPr>
          <p:cNvPr id="289800" name="Text Box 8"/>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Tree>
    <p:extLst>
      <p:ext uri="{BB962C8B-B14F-4D97-AF65-F5344CB8AC3E}">
        <p14:creationId xmlns:p14="http://schemas.microsoft.com/office/powerpoint/2010/main" val="41839606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ChangeArrowheads="1"/>
          </p:cNvSpPr>
          <p:nvPr/>
        </p:nvSpPr>
        <p:spPr bwMode="auto">
          <a:xfrm rot="21540000">
            <a:off x="754063" y="2498388"/>
            <a:ext cx="2592387" cy="430887"/>
          </a:xfrm>
          <a:prstGeom prst="rect">
            <a:avLst/>
          </a:prstGeom>
          <a:solidFill>
            <a:srgbClr val="996600"/>
          </a:solidFill>
          <a:ln>
            <a:noFill/>
          </a:ln>
          <a:effectLst/>
          <a:extLs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i="0">
              <a:cs typeface="Arial" charset="0"/>
            </a:endParaRPr>
          </a:p>
        </p:txBody>
      </p:sp>
      <p:sp>
        <p:nvSpPr>
          <p:cNvPr id="291844" name="Text Box 4"/>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dirty="0">
                <a:cs typeface="Arial" charset="0"/>
              </a:rPr>
              <a:t>What is shared intention?</a:t>
            </a: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a:t>
            </a:r>
            <a:r>
              <a:rPr lang="en-GB" i="0" dirty="0">
                <a:effectLst>
                  <a:glow rad="101600">
                    <a:schemeClr val="tx2">
                      <a:alpha val="75000"/>
                    </a:schemeClr>
                  </a:glow>
                </a:effectLst>
                <a:cs typeface="Arial" charset="0"/>
              </a:rPr>
              <a:t>coordinate planning</a:t>
            </a:r>
            <a:r>
              <a:rPr lang="en-GB" i="0" dirty="0">
                <a:cs typeface="Arial" charset="0"/>
              </a:rPr>
              <a:t> and (c) structure bargaining</a:t>
            </a:r>
          </a:p>
        </p:txBody>
      </p:sp>
      <p:sp>
        <p:nvSpPr>
          <p:cNvPr id="291845" name="Text Box 5"/>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solidFill>
                  <a:schemeClr val="bg2"/>
                </a:solidFill>
                <a:cs typeface="Arial" charset="0"/>
              </a:rPr>
              <a:t/>
            </a:r>
            <a:br>
              <a:rPr lang="en-GB" i="0" u="sng" dirty="0">
                <a:solidFill>
                  <a:schemeClr val="bg2"/>
                </a:solidFill>
                <a:cs typeface="Arial" charset="0"/>
              </a:rPr>
            </a:br>
            <a:endParaRPr lang="en-GB" i="0" u="sng" dirty="0">
              <a:solidFill>
                <a:schemeClr val="bg2"/>
              </a:solidFill>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2. I intend that we J in accordance with and because of la, </a:t>
            </a:r>
            <a:r>
              <a:rPr lang="en-GB" i="0" dirty="0" err="1">
                <a:solidFill>
                  <a:schemeClr val="bg2"/>
                </a:solidFill>
                <a:cs typeface="Arial" charset="0"/>
              </a:rPr>
              <a:t>lb</a:t>
            </a:r>
            <a:r>
              <a:rPr lang="en-GB" i="0" dirty="0">
                <a:solidFill>
                  <a:schemeClr val="bg2"/>
                </a:solidFill>
                <a:cs typeface="Arial" charset="0"/>
              </a:rPr>
              <a:t>, and meshing </a:t>
            </a:r>
            <a:r>
              <a:rPr lang="en-GB" i="0" dirty="0" err="1">
                <a:solidFill>
                  <a:schemeClr val="bg2"/>
                </a:solidFill>
                <a:cs typeface="Arial" charset="0"/>
              </a:rPr>
              <a:t>subplans</a:t>
            </a:r>
            <a:r>
              <a:rPr lang="en-GB" i="0" dirty="0">
                <a:solidFill>
                  <a:schemeClr val="bg2"/>
                </a:solidFill>
                <a:cs typeface="Arial" charset="0"/>
              </a:rPr>
              <a:t> of la and </a:t>
            </a:r>
            <a:r>
              <a:rPr lang="en-GB" i="0" dirty="0" err="1">
                <a:solidFill>
                  <a:schemeClr val="bg2"/>
                </a:solidFill>
                <a:cs typeface="Arial" charset="0"/>
              </a:rPr>
              <a:t>lb</a:t>
            </a:r>
            <a:r>
              <a:rPr lang="en-GB" i="0" dirty="0">
                <a:solidFill>
                  <a:schemeClr val="bg2"/>
                </a:solidFill>
                <a:cs typeface="Arial" charset="0"/>
              </a:rPr>
              <a:t>; you intend [likewise] …</a:t>
            </a:r>
          </a:p>
          <a:p>
            <a:pPr algn="l">
              <a:spcBef>
                <a:spcPct val="25000"/>
              </a:spcBef>
              <a:defRPr/>
            </a:pPr>
            <a:r>
              <a:rPr lang="en-GB" i="0" dirty="0">
                <a:solidFill>
                  <a:schemeClr val="bg2"/>
                </a:solidFill>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(Bratman 1993: View 4)</a:t>
            </a:r>
          </a:p>
        </p:txBody>
      </p:sp>
      <p:pic>
        <p:nvPicPr>
          <p:cNvPr id="27652" name="Picture 6" descr="Bratman 2small.jpg"/>
          <p:cNvPicPr>
            <a:picLocks noChangeAspect="1"/>
          </p:cNvPicPr>
          <p:nvPr/>
        </p:nvPicPr>
        <p:blipFill>
          <a:blip r:embed="rId2">
            <a:alphaModFix amt="34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2186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ChangeArrowheads="1"/>
          </p:cNvSpPr>
          <p:nvPr/>
        </p:nvSpPr>
        <p:spPr bwMode="auto">
          <a:xfrm rot="21540000">
            <a:off x="754063" y="2498388"/>
            <a:ext cx="2592387" cy="430887"/>
          </a:xfrm>
          <a:prstGeom prst="rect">
            <a:avLst/>
          </a:prstGeom>
          <a:solidFill>
            <a:srgbClr val="996600"/>
          </a:solidFill>
          <a:ln>
            <a:noFill/>
          </a:ln>
          <a:effectLst/>
          <a:extLs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i="0">
              <a:cs typeface="Arial" charset="0"/>
            </a:endParaRPr>
          </a:p>
        </p:txBody>
      </p:sp>
      <p:sp>
        <p:nvSpPr>
          <p:cNvPr id="291844" name="Text Box 4"/>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dirty="0">
                <a:cs typeface="Arial" charset="0"/>
              </a:rPr>
              <a:t>What is shared intention?</a:t>
            </a: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a:t>
            </a:r>
            <a:r>
              <a:rPr lang="en-GB" i="0" dirty="0">
                <a:effectLst>
                  <a:glow rad="101600">
                    <a:schemeClr val="tx2">
                      <a:alpha val="75000"/>
                    </a:schemeClr>
                  </a:glow>
                </a:effectLst>
                <a:cs typeface="Arial" charset="0"/>
              </a:rPr>
              <a:t>coordinate planning</a:t>
            </a:r>
            <a:r>
              <a:rPr lang="en-GB" i="0" dirty="0">
                <a:cs typeface="Arial" charset="0"/>
              </a:rPr>
              <a:t> and (c) structure bargaining</a:t>
            </a:r>
          </a:p>
        </p:txBody>
      </p:sp>
      <p:sp>
        <p:nvSpPr>
          <p:cNvPr id="291845" name="Text Box 5"/>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solidFill>
                  <a:schemeClr val="bg2"/>
                </a:solidFill>
                <a:cs typeface="Arial" charset="0"/>
              </a:rPr>
              <a:t/>
            </a:r>
            <a:br>
              <a:rPr lang="en-GB" i="0" u="sng" dirty="0">
                <a:solidFill>
                  <a:schemeClr val="bg2"/>
                </a:solidFill>
                <a:cs typeface="Arial" charset="0"/>
              </a:rPr>
            </a:br>
            <a:endParaRPr lang="en-GB" i="0" u="sng" dirty="0">
              <a:solidFill>
                <a:schemeClr val="bg2"/>
              </a:solidFill>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2. I intend that we J in accordance with and because of la, </a:t>
            </a:r>
            <a:r>
              <a:rPr lang="en-GB" i="0" dirty="0" err="1">
                <a:solidFill>
                  <a:schemeClr val="bg2"/>
                </a:solidFill>
                <a:cs typeface="Arial" charset="0"/>
              </a:rPr>
              <a:t>lb</a:t>
            </a:r>
            <a:r>
              <a:rPr lang="en-GB" i="0" dirty="0">
                <a:solidFill>
                  <a:schemeClr val="bg2"/>
                </a:solidFill>
                <a:cs typeface="Arial" charset="0"/>
              </a:rPr>
              <a:t>, and meshing </a:t>
            </a:r>
            <a:r>
              <a:rPr lang="en-GB" i="0" dirty="0" err="1">
                <a:solidFill>
                  <a:schemeClr val="bg2"/>
                </a:solidFill>
                <a:cs typeface="Arial" charset="0"/>
              </a:rPr>
              <a:t>subplans</a:t>
            </a:r>
            <a:r>
              <a:rPr lang="en-GB" i="0" dirty="0">
                <a:solidFill>
                  <a:schemeClr val="bg2"/>
                </a:solidFill>
                <a:cs typeface="Arial" charset="0"/>
              </a:rPr>
              <a:t> of la and </a:t>
            </a:r>
            <a:r>
              <a:rPr lang="en-GB" i="0" dirty="0" err="1">
                <a:solidFill>
                  <a:schemeClr val="bg2"/>
                </a:solidFill>
                <a:cs typeface="Arial" charset="0"/>
              </a:rPr>
              <a:t>lb</a:t>
            </a:r>
            <a:r>
              <a:rPr lang="en-GB" i="0" dirty="0">
                <a:solidFill>
                  <a:schemeClr val="bg2"/>
                </a:solidFill>
                <a:cs typeface="Arial" charset="0"/>
              </a:rPr>
              <a:t>; you intend [likewise] …</a:t>
            </a:r>
          </a:p>
          <a:p>
            <a:pPr algn="l">
              <a:spcBef>
                <a:spcPct val="25000"/>
              </a:spcBef>
              <a:defRPr/>
            </a:pPr>
            <a:r>
              <a:rPr lang="en-GB" i="0" dirty="0">
                <a:solidFill>
                  <a:schemeClr val="bg2"/>
                </a:solidFill>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(Bratman 1993: View 4)</a:t>
            </a:r>
          </a:p>
        </p:txBody>
      </p:sp>
      <p:pic>
        <p:nvPicPr>
          <p:cNvPr id="27652" name="Picture 6" descr="Bratman 2small.jpg"/>
          <p:cNvPicPr>
            <a:picLocks noChangeAspect="1"/>
          </p:cNvPicPr>
          <p:nvPr/>
        </p:nvPicPr>
        <p:blipFill>
          <a:blip r:embed="rId2">
            <a:alphaModFix amt="23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765174" y="3681606"/>
            <a:ext cx="3446785" cy="2123658"/>
          </a:xfrm>
          <a:prstGeom prst="rect">
            <a:avLst/>
          </a:prstGeom>
        </p:spPr>
        <p:txBody>
          <a:bodyPr wrap="square">
            <a:spAutoFit/>
          </a:bodyPr>
          <a:lstStyle/>
          <a:p>
            <a:r>
              <a:rPr lang="en-US" i="0" dirty="0">
                <a:solidFill>
                  <a:srgbClr val="FFFFFF"/>
                </a:solidFill>
                <a:effectLst>
                  <a:glow rad="12700">
                    <a:schemeClr val="bg1">
                      <a:alpha val="75000"/>
                    </a:schemeClr>
                  </a:glow>
                </a:effectLst>
              </a:rPr>
              <a:t>‘shared intentional agency consists, at bottom, in interconnected planning agency of the participants.</a:t>
            </a:r>
            <a:r>
              <a:rPr lang="en-US" i="0" dirty="0" smtClean="0">
                <a:solidFill>
                  <a:srgbClr val="FFFFFF"/>
                </a:solidFill>
                <a:effectLst>
                  <a:glow rad="12700">
                    <a:schemeClr val="bg1">
                      <a:alpha val="75000"/>
                    </a:schemeClr>
                  </a:glow>
                </a:effectLst>
              </a:rPr>
              <a:t>’  </a:t>
            </a:r>
          </a:p>
          <a:p>
            <a:endParaRPr lang="en-US" i="0" dirty="0">
              <a:solidFill>
                <a:srgbClr val="FFFFFF"/>
              </a:solidFill>
              <a:effectLst>
                <a:glow rad="12700">
                  <a:schemeClr val="bg1">
                    <a:alpha val="75000"/>
                  </a:schemeClr>
                </a:glow>
              </a:effectLst>
            </a:endParaRPr>
          </a:p>
          <a:p>
            <a:pPr algn="r"/>
            <a:r>
              <a:rPr lang="en-US" i="0" dirty="0" smtClean="0">
                <a:solidFill>
                  <a:srgbClr val="FFFFFF"/>
                </a:solidFill>
                <a:effectLst>
                  <a:glow rad="12700">
                    <a:schemeClr val="bg1">
                      <a:alpha val="75000"/>
                    </a:schemeClr>
                  </a:glow>
                </a:effectLst>
              </a:rPr>
              <a:t>(</a:t>
            </a:r>
            <a:r>
              <a:rPr lang="en-US" i="0" dirty="0">
                <a:solidFill>
                  <a:srgbClr val="FFFFFF"/>
                </a:solidFill>
                <a:effectLst>
                  <a:glow rad="12700">
                    <a:schemeClr val="bg1">
                      <a:alpha val="75000"/>
                    </a:schemeClr>
                  </a:glow>
                </a:effectLst>
              </a:rPr>
              <a:t>Bratman 2011, p. 11)</a:t>
            </a:r>
          </a:p>
        </p:txBody>
      </p:sp>
    </p:spTree>
    <p:extLst>
      <p:ext uri="{BB962C8B-B14F-4D97-AF65-F5344CB8AC3E}">
        <p14:creationId xmlns:p14="http://schemas.microsoft.com/office/powerpoint/2010/main" val="33611614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Tree>
    <p:extLst>
      <p:ext uri="{BB962C8B-B14F-4D97-AF65-F5344CB8AC3E}">
        <p14:creationId xmlns:p14="http://schemas.microsoft.com/office/powerpoint/2010/main" val="33758195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1883043" y="4581128"/>
            <a:ext cx="669199"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
        <p:nvSpPr>
          <p:cNvPr id="2" name="TextBox 1"/>
          <p:cNvSpPr txBox="1"/>
          <p:nvPr/>
        </p:nvSpPr>
        <p:spPr>
          <a:xfrm>
            <a:off x="6660232" y="4521449"/>
            <a:ext cx="1338573" cy="430887"/>
          </a:xfrm>
          <a:prstGeom prst="rect">
            <a:avLst/>
          </a:prstGeom>
          <a:noFill/>
        </p:spPr>
        <p:txBody>
          <a:bodyPr wrap="none" rtlCol="0">
            <a:spAutoFit/>
          </a:bodyPr>
          <a:lstStyle/>
          <a:p>
            <a:r>
              <a:rPr lang="en-US" i="0" dirty="0" smtClean="0"/>
              <a:t>(not why)</a:t>
            </a:r>
            <a:endParaRPr lang="en-US" i="0" dirty="0"/>
          </a:p>
        </p:txBody>
      </p:sp>
    </p:spTree>
    <p:extLst>
      <p:ext uri="{BB962C8B-B14F-4D97-AF65-F5344CB8AC3E}">
        <p14:creationId xmlns:p14="http://schemas.microsoft.com/office/powerpoint/2010/main" val="23977440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2060848"/>
            <a:ext cx="9144000"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Tree>
    <p:extLst>
      <p:ext uri="{BB962C8B-B14F-4D97-AF65-F5344CB8AC3E}">
        <p14:creationId xmlns:p14="http://schemas.microsoft.com/office/powerpoint/2010/main" val="8138012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1052736"/>
            <a:ext cx="9144000"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Tree>
    <p:extLst>
      <p:ext uri="{BB962C8B-B14F-4D97-AF65-F5344CB8AC3E}">
        <p14:creationId xmlns:p14="http://schemas.microsoft.com/office/powerpoint/2010/main" val="4299362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22" name="Picture 21"/>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12"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Tree>
    <p:extLst>
      <p:ext uri="{BB962C8B-B14F-4D97-AF65-F5344CB8AC3E}">
        <p14:creationId xmlns:p14="http://schemas.microsoft.com/office/powerpoint/2010/main" val="3606895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SC_AA_0666cutout.JPG"/>
          <p:cNvPicPr>
            <a:picLocks noChangeAspect="1"/>
          </p:cNvPicPr>
          <p:nvPr/>
        </p:nvPicPr>
        <p:blipFill rotWithShape="1">
          <a:blip r:embed="rId3" cstate="screen">
            <a:grayscl/>
            <a:alphaModFix amt="34000"/>
            <a:extLst>
              <a:ext uri="{BEBA8EAE-BF5A-486C-A8C5-ECC9F3942E4B}">
                <a14:imgProps xmlns:a14="http://schemas.microsoft.com/office/drawing/2010/main">
                  <a14:imgLayer r:embed="rId4">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16"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20000"/>
                    </a:schemeClr>
                  </a:glow>
                </a:effectLst>
              </a:rPr>
              <a:t>challenge</a:t>
            </a:r>
          </a:p>
        </p:txBody>
      </p:sp>
      <p:sp>
        <p:nvSpPr>
          <p:cNvPr id="17"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tx1">
                    <a:lumMod val="75000"/>
                    <a:lumOff val="25000"/>
                  </a:schemeClr>
                </a:solidFill>
                <a:effectLst>
                  <a:glow rad="101600">
                    <a:schemeClr val="tx1">
                      <a:alpha val="75000"/>
                    </a:schemeClr>
                  </a:glow>
                </a:effectLst>
              </a:rPr>
              <a:t>Explain the emergence, in evolution or development, of sophisticated forms of theory of mind cognition.</a:t>
            </a:r>
            <a:endParaRPr lang="en-GB" dirty="0">
              <a:solidFill>
                <a:schemeClr val="tx1">
                  <a:lumMod val="75000"/>
                  <a:lumOff val="25000"/>
                </a:schemeClr>
              </a:solidFill>
              <a:effectLst>
                <a:glow rad="101600">
                  <a:schemeClr val="tx1">
                    <a:alpha val="75000"/>
                  </a:schemeClr>
                </a:glow>
              </a:effectLst>
            </a:endParaRPr>
          </a:p>
        </p:txBody>
      </p:sp>
      <p:pic>
        <p:nvPicPr>
          <p:cNvPr id="6" name="Picture 5"/>
          <p:cNvPicPr>
            <a:picLocks noChangeAspect="1"/>
          </p:cNvPicPr>
          <p:nvPr/>
        </p:nvPicPr>
        <p:blipFill rotWithShape="1">
          <a:blip r:embed="rId5" cstate="screen">
            <a:grayscl/>
            <a:extLst>
              <a:ext uri="{BEBA8EAE-BF5A-486C-A8C5-ECC9F3942E4B}">
                <a14:imgProps xmlns:a14="http://schemas.microsoft.com/office/drawing/2010/main">
                  <a14:imgLayer r:embed="rId6">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1619674" y="3577872"/>
            <a:ext cx="1651000" cy="1902284"/>
          </a:xfrm>
          <a:prstGeom prst="rect">
            <a:avLst/>
          </a:prstGeom>
        </p:spPr>
      </p:pic>
      <p:pic>
        <p:nvPicPr>
          <p:cNvPr id="7" name="Picture 6"/>
          <p:cNvPicPr>
            <a:picLocks noChangeAspect="1"/>
          </p:cNvPicPr>
          <p:nvPr/>
        </p:nvPicPr>
        <p:blipFill rotWithShape="1">
          <a:blip r:embed="rId7">
            <a:grayscl/>
            <a:extLst>
              <a:ext uri="{BEBA8EAE-BF5A-486C-A8C5-ECC9F3942E4B}">
                <a14:imgProps xmlns:a14="http://schemas.microsoft.com/office/drawing/2010/main">
                  <a14:imgLayer r:embed="rId8">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2699793" y="3501008"/>
            <a:ext cx="1800200" cy="1979148"/>
          </a:xfrm>
          <a:prstGeom prst="rect">
            <a:avLst/>
          </a:prstGeom>
        </p:spPr>
      </p:pic>
      <p:pic>
        <p:nvPicPr>
          <p:cNvPr id="8" name="Picture 7" descr="tomasello_cutout.gif"/>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5240698" y="902330"/>
            <a:ext cx="1840634" cy="2088232"/>
          </a:xfrm>
          <a:prstGeom prst="rect">
            <a:avLst/>
          </a:prstGeom>
        </p:spPr>
      </p:pic>
      <p:pic>
        <p:nvPicPr>
          <p:cNvPr id="9" name="Picture 8"/>
          <p:cNvPicPr>
            <a:picLocks noChangeAspect="1"/>
          </p:cNvPicPr>
          <p:nvPr/>
        </p:nvPicPr>
        <p:blipFill rotWithShape="1">
          <a:blip r:embed="rId11">
            <a:extLst>
              <a:ext uri="{BEBA8EAE-BF5A-486C-A8C5-ECC9F3942E4B}">
                <a14:imgProps xmlns:a14="http://schemas.microsoft.com/office/drawing/2010/main">
                  <a14:imgLayer r:embed="rId12">
                    <a14:imgEffect>
                      <a14:backgroundRemoval t="5161" b="90000" l="9778" r="89778">
                        <a14:foregroundMark x1="68889" y1="24516" x2="63111" y2="26129"/>
                        <a14:foregroundMark x1="55111" y1="7097" x2="45778" y2="7097"/>
                        <a14:foregroundMark x1="58222" y1="5161" x2="52889" y2="5806"/>
                        <a14:foregroundMark x1="63556" y1="7097" x2="62222" y2="8387"/>
                        <a14:foregroundMark x1="63556" y1="63226" x2="63556" y2="63226"/>
                        <a14:foregroundMark x1="63111" y1="70645" x2="60444" y2="71613"/>
                        <a14:foregroundMark x1="67556" y1="72581" x2="62667" y2="74516"/>
                        <a14:foregroundMark x1="28000" y1="51613" x2="25333" y2="56452"/>
                        <a14:foregroundMark x1="19556" y1="58065" x2="30667" y2="58710"/>
                        <a14:foregroundMark x1="18667" y1="61613" x2="10667" y2="62903"/>
                        <a14:foregroundMark x1="67111" y1="60645" x2="69333" y2="61935"/>
                      </a14:backgroundRemoval>
                    </a14:imgEffect>
                  </a14:imgLayer>
                </a14:imgProps>
              </a:ext>
            </a:extLst>
          </a:blip>
          <a:srcRect l="10959" b="37960"/>
          <a:stretch/>
        </p:blipFill>
        <p:spPr>
          <a:xfrm flipH="1">
            <a:off x="6084168" y="907126"/>
            <a:ext cx="1944216" cy="1866428"/>
          </a:xfrm>
          <a:prstGeom prst="rect">
            <a:avLst/>
          </a:prstGeom>
        </p:spPr>
      </p:pic>
      <p:sp>
        <p:nvSpPr>
          <p:cNvPr id="10" name="Rectangle 9"/>
          <p:cNvSpPr/>
          <p:nvPr/>
        </p:nvSpPr>
        <p:spPr>
          <a:xfrm>
            <a:off x="467545" y="5301208"/>
            <a:ext cx="4555926" cy="1107996"/>
          </a:xfrm>
          <a:prstGeom prst="rect">
            <a:avLst/>
          </a:prstGeom>
        </p:spPr>
        <p:txBody>
          <a:bodyPr wrap="square">
            <a:spAutoFit/>
          </a:bodyPr>
          <a:lstStyle/>
          <a:p>
            <a:r>
              <a:rPr lang="en-US" i="0" dirty="0" smtClean="0">
                <a:effectLst>
                  <a:glow rad="101600">
                    <a:schemeClr val="tx1">
                      <a:alpha val="75000"/>
                    </a:schemeClr>
                  </a:glow>
                </a:effectLst>
              </a:rPr>
              <a:t>“</a:t>
            </a:r>
            <a:r>
              <a:rPr lang="en-US" i="0" dirty="0">
                <a:effectLst>
                  <a:glow rad="101600">
                    <a:schemeClr val="tx1">
                      <a:alpha val="75000"/>
                    </a:schemeClr>
                  </a:glow>
                </a:effectLst>
              </a:rPr>
              <a:t>perception, action, and cognition are grounded in social </a:t>
            </a:r>
            <a:r>
              <a:rPr lang="en-US" i="0" dirty="0" smtClean="0">
                <a:effectLst>
                  <a:glow rad="101600">
                    <a:schemeClr val="tx1">
                      <a:alpha val="75000"/>
                    </a:schemeClr>
                  </a:glow>
                </a:effectLst>
              </a:rPr>
              <a:t>interaction”</a:t>
            </a:r>
          </a:p>
          <a:p>
            <a:pPr algn="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&amp; </a:t>
            </a:r>
            <a:r>
              <a:rPr lang="en-US" i="0" dirty="0" err="1" smtClean="0">
                <a:effectLst>
                  <a:glow rad="101600">
                    <a:schemeClr val="tx1">
                      <a:alpha val="75000"/>
                    </a:schemeClr>
                  </a:glow>
                </a:effectLst>
              </a:rPr>
              <a:t>Knoblich</a:t>
            </a:r>
            <a:r>
              <a:rPr lang="en-US" i="0" dirty="0" smtClean="0">
                <a:effectLst>
                  <a:glow rad="101600">
                    <a:schemeClr val="tx1">
                      <a:alpha val="75000"/>
                    </a:schemeClr>
                  </a:glow>
                </a:effectLst>
              </a:rPr>
              <a:t> 2008)</a:t>
            </a:r>
            <a:endParaRPr lang="en-US" i="0" dirty="0">
              <a:effectLst>
                <a:glow rad="101600">
                  <a:schemeClr val="tx1">
                    <a:alpha val="75000"/>
                  </a:schemeClr>
                </a:glow>
              </a:effectLst>
            </a:endParaRPr>
          </a:p>
        </p:txBody>
      </p:sp>
      <p:pic>
        <p:nvPicPr>
          <p:cNvPr id="14" name="Picture 13" descr="moll.jpg"/>
          <p:cNvPicPr>
            <a:picLocks noChangeAspect="1"/>
          </p:cNvPicPr>
          <p:nvPr/>
        </p:nvPicPr>
        <p:blipFill rotWithShape="1">
          <a:blip r:embed="rId13">
            <a:grayscl/>
            <a:extLst>
              <a:ext uri="{BEBA8EAE-BF5A-486C-A8C5-ECC9F3942E4B}">
                <a14:imgProps xmlns:a14="http://schemas.microsoft.com/office/drawing/2010/main">
                  <a14:imgLayer r:embed="rId14">
                    <a14:imgEffect>
                      <a14:backgroundRemoval t="5000" b="99167" l="10000" r="90000">
                        <a14:foregroundMark x1="32500" y1="16667" x2="46250" y2="30833"/>
                        <a14:foregroundMark x1="43750" y1="5833" x2="43750" y2="24167"/>
                        <a14:foregroundMark x1="72500" y1="73333" x2="63125" y2="87500"/>
                        <a14:foregroundMark x1="43750" y1="82500" x2="70625" y2="82500"/>
                        <a14:foregroundMark x1="42500" y1="75833" x2="33125" y2="99167"/>
                        <a14:foregroundMark x1="12500" y1="85833" x2="10000" y2="97500"/>
                        <a14:backgroundMark x1="65000" y1="41667" x2="73125" y2="43333"/>
                        <a14:backgroundMark x1="66250" y1="52500" x2="75000" y2="52500"/>
                        <a14:backgroundMark x1="26250" y1="54167" x2="26250" y2="49167"/>
                      </a14:backgroundRemoval>
                    </a14:imgEffect>
                    <a14:imgEffect>
                      <a14:artisticGlowDiffused trans="50000" intensity="2"/>
                    </a14:imgEffect>
                    <a14:imgEffect>
                      <a14:colorTemperature colorTemp="8565"/>
                    </a14:imgEffect>
                    <a14:imgEffect>
                      <a14:brightnessContrast bright="54000" contrast="48000"/>
                    </a14:imgEffect>
                  </a14:imgLayer>
                </a14:imgProps>
              </a:ext>
              <a:ext uri="{28A0092B-C50C-407E-A947-70E740481C1C}">
                <a14:useLocalDpi xmlns:a14="http://schemas.microsoft.com/office/drawing/2010/main" val="0"/>
              </a:ext>
            </a:extLst>
          </a:blip>
          <a:srcRect r="36771" b="19556"/>
          <a:stretch/>
        </p:blipFill>
        <p:spPr>
          <a:xfrm>
            <a:off x="3779913" y="908721"/>
            <a:ext cx="1920001" cy="1832063"/>
          </a:xfrm>
          <a:prstGeom prst="rect">
            <a:avLst/>
          </a:prstGeom>
        </p:spPr>
      </p:pic>
      <p:sp>
        <p:nvSpPr>
          <p:cNvPr id="15" name="Rectangle 14"/>
          <p:cNvSpPr/>
          <p:nvPr/>
        </p:nvSpPr>
        <p:spPr>
          <a:xfrm>
            <a:off x="4285172" y="2558514"/>
            <a:ext cx="4555926" cy="1446550"/>
          </a:xfrm>
          <a:prstGeom prst="rect">
            <a:avLst/>
          </a:prstGeom>
        </p:spPr>
        <p:txBody>
          <a:bodyPr wrap="square">
            <a:spAutoFit/>
          </a:bodyPr>
          <a:lstStyle/>
          <a:p>
            <a:r>
              <a:rPr lang="en-US" i="0" dirty="0">
                <a:effectLst>
                  <a:glow rad="101600">
                    <a:schemeClr val="tx1">
                      <a:alpha val="75000"/>
                    </a:schemeClr>
                  </a:glow>
                </a:effectLst>
              </a:rPr>
              <a:t>“the unique aspects of human cognition ... were driven by, or even constituted by, social co</a:t>
            </a:r>
            <a:r>
              <a:rPr lang="en-US" i="0" dirty="0" smtClean="0">
                <a:effectLst>
                  <a:glow rad="101600">
                    <a:schemeClr val="tx1">
                      <a:alpha val="75000"/>
                    </a:schemeClr>
                  </a:glow>
                </a:effectLst>
              </a:rPr>
              <a:t>-operation”</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Tomasello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0338578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23" name="Picture 22"/>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2" name="TextBox 1"/>
          <p:cNvSpPr txBox="1"/>
          <p:nvPr/>
        </p:nvSpPr>
        <p:spPr>
          <a:xfrm>
            <a:off x="2576903" y="-419186"/>
            <a:ext cx="184666" cy="430887"/>
          </a:xfrm>
          <a:prstGeom prst="rect">
            <a:avLst/>
          </a:prstGeom>
          <a:noFill/>
        </p:spPr>
        <p:txBody>
          <a:bodyPr wrap="none" rtlCol="0">
            <a:spAutoFit/>
          </a:bodyPr>
          <a:lstStyle/>
          <a:p>
            <a:r>
              <a:rPr lang="en-US" dirty="0" smtClean="0"/>
              <a:t>	</a:t>
            </a:r>
            <a:endParaRPr lang="en-US" dirty="0"/>
          </a:p>
        </p:txBody>
      </p:sp>
      <p:sp>
        <p:nvSpPr>
          <p:cNvPr id="12" name="Rectangle 11"/>
          <p:cNvSpPr/>
          <p:nvPr/>
        </p:nvSpPr>
        <p:spPr bwMode="auto">
          <a:xfrm>
            <a:off x="323528" y="2852936"/>
            <a:ext cx="2232248"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Tree>
    <p:extLst>
      <p:ext uri="{BB962C8B-B14F-4D97-AF65-F5344CB8AC3E}">
        <p14:creationId xmlns:p14="http://schemas.microsoft.com/office/powerpoint/2010/main" val="8281066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24" name="Picture 23"/>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12" name="Rectangle 11"/>
          <p:cNvSpPr/>
          <p:nvPr/>
        </p:nvSpPr>
        <p:spPr bwMode="auto">
          <a:xfrm>
            <a:off x="323528" y="3861048"/>
            <a:ext cx="302433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Tree>
    <p:extLst>
      <p:ext uri="{BB962C8B-B14F-4D97-AF65-F5344CB8AC3E}">
        <p14:creationId xmlns:p14="http://schemas.microsoft.com/office/powerpoint/2010/main" val="24682730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25" name="Picture 24"/>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2" name="TextBox 1"/>
          <p:cNvSpPr txBox="1"/>
          <p:nvPr/>
        </p:nvSpPr>
        <p:spPr>
          <a:xfrm>
            <a:off x="4845565" y="-382199"/>
            <a:ext cx="184666" cy="430887"/>
          </a:xfrm>
          <a:prstGeom prst="rect">
            <a:avLst/>
          </a:prstGeom>
          <a:noFill/>
        </p:spPr>
        <p:txBody>
          <a:bodyPr wrap="none" rtlCol="0">
            <a:spAutoFit/>
          </a:bodyPr>
          <a:lstStyle/>
          <a:p>
            <a:r>
              <a:rPr lang="en-US" dirty="0" smtClean="0"/>
              <a:t>	</a:t>
            </a:r>
            <a:endParaRPr lang="en-US" dirty="0"/>
          </a:p>
        </p:txBody>
      </p:sp>
      <p:sp>
        <p:nvSpPr>
          <p:cNvPr id="12" name="Rectangle 11"/>
          <p:cNvSpPr/>
          <p:nvPr/>
        </p:nvSpPr>
        <p:spPr bwMode="auto">
          <a:xfrm>
            <a:off x="1907704" y="3501008"/>
            <a:ext cx="2232248"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Tree>
    <p:extLst>
      <p:ext uri="{BB962C8B-B14F-4D97-AF65-F5344CB8AC3E}">
        <p14:creationId xmlns:p14="http://schemas.microsoft.com/office/powerpoint/2010/main" val="38978610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18" name="Picture 17"/>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1" name="Rectangle 30"/>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3" name="Rectangle 32"/>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4"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35" name="Rectangle 34"/>
          <p:cNvSpPr/>
          <p:nvPr/>
        </p:nvSpPr>
        <p:spPr bwMode="auto">
          <a:xfrm>
            <a:off x="0" y="548680"/>
            <a:ext cx="4499992" cy="5172247"/>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2321395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18" name="Picture 17"/>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1" name="Rectangle 30"/>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3" name="Rectangle 32"/>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4"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35" name="Rectangle 34"/>
          <p:cNvSpPr/>
          <p:nvPr/>
        </p:nvSpPr>
        <p:spPr bwMode="auto">
          <a:xfrm>
            <a:off x="0" y="548680"/>
            <a:ext cx="4499992" cy="5172247"/>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6" name="Picture 15" descr="Margaret.Gilbert_Uci.161253.jpg"/>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22500" y1="16500" x2="26500" y2="95500"/>
                        <a14:foregroundMark x1="63000" y1="18500" x2="69500" y2="88000"/>
                        <a14:foregroundMark x1="76500" y1="34000" x2="76500" y2="93000"/>
                        <a14:foregroundMark x1="69500" y1="19500" x2="42000" y2="5500"/>
                        <a14:foregroundMark x1="31000" y1="8500" x2="6000" y2="35000"/>
                        <a14:foregroundMark x1="9500" y1="38500" x2="25500" y2="84000"/>
                        <a14:foregroundMark x1="16500" y1="80000" x2="10500" y2="96500"/>
                        <a14:foregroundMark x1="81000" y1="80000" x2="98500" y2="95000"/>
                        <a14:foregroundMark x1="38000" y1="89000" x2="91500" y2="98000"/>
                        <a14:foregroundMark x1="15500" y1="16000" x2="31000" y2="3500"/>
                        <a14:foregroundMark x1="76000" y1="26500" x2="69000" y2="19500"/>
                        <a14:foregroundMark x1="67000" y1="11500" x2="67000" y2="11500"/>
                        <a14:foregroundMark x1="85000" y1="58500" x2="56500" y2="4000"/>
                        <a14:backgroundMark x1="7500" y1="10000" x2="2000" y2="39000"/>
                      </a14:backgroundRemoval>
                    </a14:imgEffect>
                    <a14:imgEffect>
                      <a14:brightnessContrast bright="10000" contrast="10000"/>
                    </a14:imgEffect>
                  </a14:imgLayer>
                </a14:imgProps>
              </a:ext>
              <a:ext uri="{28A0092B-C50C-407E-A947-70E740481C1C}">
                <a14:useLocalDpi xmlns:a14="http://schemas.microsoft.com/office/drawing/2010/main" val="0"/>
              </a:ext>
            </a:extLst>
          </a:blip>
          <a:stretch>
            <a:fillRect/>
          </a:stretch>
        </p:blipFill>
        <p:spPr>
          <a:xfrm>
            <a:off x="6228184" y="-15055"/>
            <a:ext cx="2585791" cy="2585791"/>
          </a:xfrm>
          <a:prstGeom prst="rect">
            <a:avLst/>
          </a:prstGeom>
        </p:spPr>
      </p:pic>
      <p:sp>
        <p:nvSpPr>
          <p:cNvPr id="11" name="Rectangle 10"/>
          <p:cNvSpPr/>
          <p:nvPr/>
        </p:nvSpPr>
        <p:spPr>
          <a:xfrm>
            <a:off x="4211960" y="2348880"/>
            <a:ext cx="4572000" cy="1785104"/>
          </a:xfrm>
          <a:prstGeom prst="rect">
            <a:avLst/>
          </a:prstGeom>
          <a:solidFill>
            <a:schemeClr val="tx1"/>
          </a:solidFill>
          <a:effectLst>
            <a:glow rad="1270000">
              <a:schemeClr val="tx1">
                <a:alpha val="75000"/>
              </a:schemeClr>
            </a:glow>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
        <p:nvSpPr>
          <p:cNvPr id="14" name="Rectangle 13"/>
          <p:cNvSpPr/>
          <p:nvPr/>
        </p:nvSpPr>
        <p:spPr>
          <a:xfrm>
            <a:off x="4211960" y="2348880"/>
            <a:ext cx="4572000" cy="1785104"/>
          </a:xfrm>
          <a:prstGeom prst="rect">
            <a:avLst/>
          </a:prstGeom>
          <a:noFill/>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530579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18" name="Picture 17"/>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1" name="Rectangle 30"/>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3" name="Rectangle 32"/>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4"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35" name="Rectangle 34"/>
          <p:cNvSpPr/>
          <p:nvPr/>
        </p:nvSpPr>
        <p:spPr bwMode="auto">
          <a:xfrm>
            <a:off x="0" y="548680"/>
            <a:ext cx="4499992" cy="5172247"/>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6" name="Picture 15" descr="Margaret.Gilbert_Uci.161253.jpg"/>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22500" y1="16500" x2="26500" y2="95500"/>
                        <a14:foregroundMark x1="63000" y1="18500" x2="69500" y2="88000"/>
                        <a14:foregroundMark x1="76500" y1="34000" x2="76500" y2="93000"/>
                        <a14:foregroundMark x1="69500" y1="19500" x2="42000" y2="5500"/>
                        <a14:foregroundMark x1="31000" y1="8500" x2="6000" y2="35000"/>
                        <a14:foregroundMark x1="9500" y1="38500" x2="25500" y2="84000"/>
                        <a14:foregroundMark x1="16500" y1="80000" x2="10500" y2="96500"/>
                        <a14:foregroundMark x1="81000" y1="80000" x2="98500" y2="95000"/>
                        <a14:foregroundMark x1="38000" y1="89000" x2="91500" y2="98000"/>
                        <a14:foregroundMark x1="15500" y1="16000" x2="31000" y2="3500"/>
                        <a14:foregroundMark x1="76000" y1="26500" x2="69000" y2="19500"/>
                        <a14:foregroundMark x1="67000" y1="11500" x2="67000" y2="11500"/>
                        <a14:foregroundMark x1="85000" y1="58500" x2="56500" y2="4000"/>
                        <a14:backgroundMark x1="7500" y1="10000" x2="2000" y2="39000"/>
                      </a14:backgroundRemoval>
                    </a14:imgEffect>
                    <a14:imgEffect>
                      <a14:brightnessContrast bright="10000" contrast="10000"/>
                    </a14:imgEffect>
                  </a14:imgLayer>
                </a14:imgProps>
              </a:ext>
              <a:ext uri="{28A0092B-C50C-407E-A947-70E740481C1C}">
                <a14:useLocalDpi xmlns:a14="http://schemas.microsoft.com/office/drawing/2010/main" val="0"/>
              </a:ext>
            </a:extLst>
          </a:blip>
          <a:stretch>
            <a:fillRect/>
          </a:stretch>
        </p:blipFill>
        <p:spPr>
          <a:xfrm>
            <a:off x="6228184" y="-15055"/>
            <a:ext cx="2585791" cy="2585791"/>
          </a:xfrm>
          <a:prstGeom prst="rect">
            <a:avLst/>
          </a:prstGeom>
        </p:spPr>
      </p:pic>
      <p:sp>
        <p:nvSpPr>
          <p:cNvPr id="11" name="Rectangle 10"/>
          <p:cNvSpPr/>
          <p:nvPr/>
        </p:nvSpPr>
        <p:spPr>
          <a:xfrm>
            <a:off x="4211960" y="2348880"/>
            <a:ext cx="4572000" cy="1785104"/>
          </a:xfrm>
          <a:prstGeom prst="rect">
            <a:avLst/>
          </a:prstGeom>
          <a:solidFill>
            <a:schemeClr val="tx1"/>
          </a:solidFill>
          <a:effectLst>
            <a:glow rad="1270000">
              <a:schemeClr val="tx1">
                <a:alpha val="75000"/>
              </a:schemeClr>
            </a:glow>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
        <p:nvSpPr>
          <p:cNvPr id="15" name="Rectangle 14"/>
          <p:cNvSpPr/>
          <p:nvPr/>
        </p:nvSpPr>
        <p:spPr bwMode="auto">
          <a:xfrm>
            <a:off x="7308304" y="3356992"/>
            <a:ext cx="1152128"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211960" y="2348880"/>
            <a:ext cx="4572000" cy="1785104"/>
          </a:xfrm>
          <a:prstGeom prst="rect">
            <a:avLst/>
          </a:prstGeom>
          <a:noFill/>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98988750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18" name="Picture 17"/>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1" name="Rectangle 30"/>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3" name="Rectangle 32"/>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4"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35" name="Rectangle 34"/>
          <p:cNvSpPr/>
          <p:nvPr/>
        </p:nvSpPr>
        <p:spPr bwMode="auto">
          <a:xfrm>
            <a:off x="0" y="548680"/>
            <a:ext cx="4499992" cy="5172247"/>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6" name="Picture 15" descr="Margaret.Gilbert_Uci.161253.jpg"/>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22500" y1="16500" x2="26500" y2="95500"/>
                        <a14:foregroundMark x1="63000" y1="18500" x2="69500" y2="88000"/>
                        <a14:foregroundMark x1="76500" y1="34000" x2="76500" y2="93000"/>
                        <a14:foregroundMark x1="69500" y1="19500" x2="42000" y2="5500"/>
                        <a14:foregroundMark x1="31000" y1="8500" x2="6000" y2="35000"/>
                        <a14:foregroundMark x1="9500" y1="38500" x2="25500" y2="84000"/>
                        <a14:foregroundMark x1="16500" y1="80000" x2="10500" y2="96500"/>
                        <a14:foregroundMark x1="81000" y1="80000" x2="98500" y2="95000"/>
                        <a14:foregroundMark x1="38000" y1="89000" x2="91500" y2="98000"/>
                        <a14:foregroundMark x1="15500" y1="16000" x2="31000" y2="3500"/>
                        <a14:foregroundMark x1="76000" y1="26500" x2="69000" y2="19500"/>
                        <a14:foregroundMark x1="67000" y1="11500" x2="67000" y2="11500"/>
                        <a14:foregroundMark x1="85000" y1="58500" x2="56500" y2="4000"/>
                        <a14:backgroundMark x1="7500" y1="10000" x2="2000" y2="39000"/>
                      </a14:backgroundRemoval>
                    </a14:imgEffect>
                    <a14:imgEffect>
                      <a14:brightnessContrast bright="10000" contrast="10000"/>
                    </a14:imgEffect>
                  </a14:imgLayer>
                </a14:imgProps>
              </a:ext>
              <a:ext uri="{28A0092B-C50C-407E-A947-70E740481C1C}">
                <a14:useLocalDpi xmlns:a14="http://schemas.microsoft.com/office/drawing/2010/main" val="0"/>
              </a:ext>
            </a:extLst>
          </a:blip>
          <a:stretch>
            <a:fillRect/>
          </a:stretch>
        </p:blipFill>
        <p:spPr>
          <a:xfrm>
            <a:off x="6228184" y="-15055"/>
            <a:ext cx="2585791" cy="2585791"/>
          </a:xfrm>
          <a:prstGeom prst="rect">
            <a:avLst/>
          </a:prstGeom>
        </p:spPr>
      </p:pic>
      <p:sp>
        <p:nvSpPr>
          <p:cNvPr id="11" name="Rectangle 10"/>
          <p:cNvSpPr/>
          <p:nvPr/>
        </p:nvSpPr>
        <p:spPr>
          <a:xfrm>
            <a:off x="4211960" y="2348880"/>
            <a:ext cx="4572000" cy="1785104"/>
          </a:xfrm>
          <a:prstGeom prst="rect">
            <a:avLst/>
          </a:prstGeom>
          <a:solidFill>
            <a:schemeClr val="tx1"/>
          </a:solidFill>
          <a:effectLst>
            <a:glow rad="1270000">
              <a:schemeClr val="tx1">
                <a:alpha val="75000"/>
              </a:schemeClr>
            </a:glow>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
        <p:nvSpPr>
          <p:cNvPr id="12" name="Rectangle 11"/>
          <p:cNvSpPr/>
          <p:nvPr/>
        </p:nvSpPr>
        <p:spPr bwMode="auto">
          <a:xfrm>
            <a:off x="6713984" y="2377336"/>
            <a:ext cx="194421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bwMode="auto">
          <a:xfrm>
            <a:off x="4265712" y="2737376"/>
            <a:ext cx="2376264"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211960" y="2348880"/>
            <a:ext cx="4572000" cy="1785104"/>
          </a:xfrm>
          <a:prstGeom prst="rect">
            <a:avLst/>
          </a:prstGeom>
          <a:noFill/>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07168310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1671342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
        <p:nvSpPr>
          <p:cNvPr id="4" name="Rectangle 3"/>
          <p:cNvSpPr/>
          <p:nvPr/>
        </p:nvSpPr>
        <p:spPr>
          <a:xfrm>
            <a:off x="467544" y="170080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Feline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whose agents include cats</a:t>
            </a:r>
            <a:endParaRPr lang="en-US" sz="1100" i="0" dirty="0" smtClean="0">
              <a:effectLst>
                <a:glow rad="101600">
                  <a:schemeClr val="tx1">
                    <a:alpha val="75000"/>
                  </a:schemeClr>
                </a:glow>
              </a:effectLst>
            </a:endParaRPr>
          </a:p>
        </p:txBody>
      </p:sp>
    </p:spTree>
    <p:extLst>
      <p:ext uri="{BB962C8B-B14F-4D97-AF65-F5344CB8AC3E}">
        <p14:creationId xmlns:p14="http://schemas.microsoft.com/office/powerpoint/2010/main" val="40266230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107996"/>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
        <p:nvSpPr>
          <p:cNvPr id="4" name="Rectangle 3"/>
          <p:cNvSpPr/>
          <p:nvPr/>
        </p:nvSpPr>
        <p:spPr>
          <a:xfrm>
            <a:off x="467544" y="170080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Feline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whose agents include cats</a:t>
            </a:r>
            <a:endParaRPr lang="en-US" sz="1100" i="0" dirty="0" smtClean="0">
              <a:effectLst>
                <a:glow rad="101600">
                  <a:schemeClr val="tx1">
                    <a:alpha val="75000"/>
                  </a:schemeClr>
                </a:glow>
              </a:effectLst>
            </a:endParaRPr>
          </a:p>
        </p:txBody>
      </p:sp>
    </p:spTree>
    <p:extLst>
      <p:ext uri="{BB962C8B-B14F-4D97-AF65-F5344CB8AC3E}">
        <p14:creationId xmlns:p14="http://schemas.microsoft.com/office/powerpoint/2010/main" val="34227114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evolution 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783905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Tree>
    <p:extLst>
      <p:ext uri="{BB962C8B-B14F-4D97-AF65-F5344CB8AC3E}">
        <p14:creationId xmlns:p14="http://schemas.microsoft.com/office/powerpoint/2010/main" val="23669581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spTree>
    <p:extLst>
      <p:ext uri="{BB962C8B-B14F-4D97-AF65-F5344CB8AC3E}">
        <p14:creationId xmlns:p14="http://schemas.microsoft.com/office/powerpoint/2010/main" val="37240152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spTree>
    <p:extLst>
      <p:ext uri="{BB962C8B-B14F-4D97-AF65-F5344CB8AC3E}">
        <p14:creationId xmlns:p14="http://schemas.microsoft.com/office/powerpoint/2010/main" val="10174928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60468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0" y="1484784"/>
            <a:ext cx="6012160" cy="5373216"/>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a:t>
            </a:r>
            <a:r>
              <a:rPr lang="en-GB" i="0" dirty="0" smtClean="0">
                <a:effectLst>
                  <a:glow rad="101600">
                    <a:schemeClr val="tx1">
                      <a:alpha val="75000"/>
                    </a:schemeClr>
                  </a:glow>
                </a:effectLst>
              </a:rPr>
              <a:t>cube on </a:t>
            </a:r>
            <a:r>
              <a:rPr lang="en-GB" i="0" dirty="0">
                <a:effectLst>
                  <a:glow rad="101600">
                    <a:schemeClr val="tx1">
                      <a:alpha val="75000"/>
                    </a:schemeClr>
                  </a:glow>
                </a:effectLst>
              </a:rPr>
              <a:t>a large trampoline together </a:t>
            </a:r>
          </a:p>
          <a:p>
            <a:pPr algn="r">
              <a:spcBef>
                <a:spcPct val="25000"/>
              </a:spcBef>
            </a:pPr>
            <a:r>
              <a:rPr lang="en-GB" sz="1600" i="0" dirty="0" smtClean="0">
                <a:effectLst>
                  <a:glow rad="101600">
                    <a:schemeClr val="tx1">
                      <a:alpha val="75000"/>
                    </a:schemeClr>
                  </a:glow>
                </a:effectLst>
              </a:rPr>
              <a:t>(</a:t>
            </a:r>
            <a:r>
              <a:rPr lang="en-GB" sz="1600" i="0" dirty="0" err="1" smtClean="0">
                <a:effectLst>
                  <a:glow rad="101600">
                    <a:schemeClr val="tx1">
                      <a:alpha val="75000"/>
                    </a:schemeClr>
                  </a:glow>
                </a:effectLst>
              </a:rPr>
              <a:t>Warneken</a:t>
            </a:r>
            <a:r>
              <a:rPr lang="en-GB" sz="1600" i="0" dirty="0" smtClean="0">
                <a:effectLst>
                  <a:glow rad="101600">
                    <a:schemeClr val="tx1">
                      <a:alpha val="75000"/>
                    </a:schemeClr>
                  </a:glow>
                </a:effectLst>
              </a:rPr>
              <a:t>, Chen &amp; Tomasello 2006)</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1659851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0" y="1484784"/>
            <a:ext cx="6012160" cy="5373216"/>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a:t>
            </a:r>
            <a:r>
              <a:rPr lang="en-GB" i="0" dirty="0" smtClean="0">
                <a:effectLst>
                  <a:glow rad="101600">
                    <a:schemeClr val="tx1">
                      <a:alpha val="75000"/>
                    </a:schemeClr>
                  </a:glow>
                </a:effectLst>
              </a:rPr>
              <a:t>cube on </a:t>
            </a:r>
            <a:r>
              <a:rPr lang="en-GB" i="0" dirty="0">
                <a:effectLst>
                  <a:glow rad="101600">
                    <a:schemeClr val="tx1">
                      <a:alpha val="75000"/>
                    </a:schemeClr>
                  </a:glow>
                </a:effectLst>
              </a:rPr>
              <a:t>a large trampoline together </a:t>
            </a:r>
          </a:p>
          <a:p>
            <a:pPr algn="r">
              <a:spcBef>
                <a:spcPct val="25000"/>
              </a:spcBef>
            </a:pPr>
            <a:r>
              <a:rPr lang="en-GB" sz="1600" i="0" dirty="0" smtClean="0">
                <a:effectLst>
                  <a:glow rad="101600">
                    <a:schemeClr val="tx1">
                      <a:alpha val="75000"/>
                    </a:schemeClr>
                  </a:glow>
                </a:effectLst>
              </a:rPr>
              <a:t>(</a:t>
            </a:r>
            <a:r>
              <a:rPr lang="en-GB" sz="1600" i="0" dirty="0" err="1" smtClean="0">
                <a:effectLst>
                  <a:glow rad="101600">
                    <a:schemeClr val="tx1">
                      <a:alpha val="75000"/>
                    </a:schemeClr>
                  </a:glow>
                </a:effectLst>
              </a:rPr>
              <a:t>Warneken</a:t>
            </a:r>
            <a:r>
              <a:rPr lang="en-GB" sz="1600" i="0" dirty="0" smtClean="0">
                <a:effectLst>
                  <a:glow rad="101600">
                    <a:schemeClr val="tx1">
                      <a:alpha val="75000"/>
                    </a:schemeClr>
                  </a:glow>
                </a:effectLst>
              </a:rPr>
              <a:t>, Chen &amp; Tomasello 2006)</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8413083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1" name="Oval 20"/>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a:t>
            </a:r>
            <a:r>
              <a:rPr lang="en-GB" i="0" dirty="0" smtClean="0">
                <a:effectLst>
                  <a:glow rad="101600">
                    <a:schemeClr val="tx1">
                      <a:alpha val="75000"/>
                    </a:schemeClr>
                  </a:glow>
                </a:effectLst>
              </a:rPr>
              <a:t>cube on </a:t>
            </a:r>
            <a:r>
              <a:rPr lang="en-GB" i="0" dirty="0">
                <a:effectLst>
                  <a:glow rad="101600">
                    <a:schemeClr val="tx1">
                      <a:alpha val="75000"/>
                    </a:schemeClr>
                  </a:glow>
                </a:effectLst>
              </a:rPr>
              <a:t>a large trampoline together </a:t>
            </a:r>
          </a:p>
          <a:p>
            <a:pPr algn="r">
              <a:spcBef>
                <a:spcPct val="25000"/>
              </a:spcBef>
            </a:pPr>
            <a:r>
              <a:rPr lang="en-GB" sz="1600" i="0" dirty="0" smtClean="0">
                <a:effectLst>
                  <a:glow rad="101600">
                    <a:schemeClr val="tx1">
                      <a:alpha val="75000"/>
                    </a:schemeClr>
                  </a:glow>
                </a:effectLst>
              </a:rPr>
              <a:t>(</a:t>
            </a:r>
            <a:r>
              <a:rPr lang="en-GB" sz="1600" i="0" dirty="0" err="1" smtClean="0">
                <a:effectLst>
                  <a:glow rad="101600">
                    <a:schemeClr val="tx1">
                      <a:alpha val="75000"/>
                    </a:schemeClr>
                  </a:glow>
                </a:effectLst>
              </a:rPr>
              <a:t>Warneken</a:t>
            </a:r>
            <a:r>
              <a:rPr lang="en-GB" sz="1600" i="0" dirty="0" smtClean="0">
                <a:effectLst>
                  <a:glow rad="101600">
                    <a:schemeClr val="tx1">
                      <a:alpha val="75000"/>
                    </a:schemeClr>
                  </a:glow>
                </a:effectLst>
              </a:rPr>
              <a:t>, Chen &amp; Tomasello 2006)</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42659681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p:cNvSpPr/>
          <p:nvPr/>
        </p:nvSpPr>
        <p:spPr bwMode="auto">
          <a:xfrm>
            <a:off x="395536" y="1988840"/>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899592" y="364502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a:t>
            </a:r>
            <a:r>
              <a:rPr lang="en-GB" i="0" dirty="0" smtClean="0">
                <a:effectLst>
                  <a:glow rad="101600">
                    <a:schemeClr val="tx1">
                      <a:alpha val="75000"/>
                    </a:schemeClr>
                  </a:glow>
                </a:effectLst>
              </a:rPr>
              <a:t>cube on </a:t>
            </a:r>
            <a:r>
              <a:rPr lang="en-GB" i="0" dirty="0">
                <a:effectLst>
                  <a:glow rad="101600">
                    <a:schemeClr val="tx1">
                      <a:alpha val="75000"/>
                    </a:schemeClr>
                  </a:glow>
                </a:effectLst>
              </a:rPr>
              <a:t>a large trampoline together </a:t>
            </a:r>
          </a:p>
          <a:p>
            <a:pPr algn="r">
              <a:spcBef>
                <a:spcPct val="25000"/>
              </a:spcBef>
            </a:pPr>
            <a:r>
              <a:rPr lang="en-GB" sz="1600" i="0" dirty="0" smtClean="0">
                <a:effectLst>
                  <a:glow rad="101600">
                    <a:schemeClr val="tx1">
                      <a:alpha val="75000"/>
                    </a:schemeClr>
                  </a:glow>
                </a:effectLst>
              </a:rPr>
              <a:t>(</a:t>
            </a:r>
            <a:r>
              <a:rPr lang="en-GB" sz="1600" i="0" dirty="0" err="1" smtClean="0">
                <a:effectLst>
                  <a:glow rad="101600">
                    <a:schemeClr val="tx1">
                      <a:alpha val="75000"/>
                    </a:schemeClr>
                  </a:glow>
                </a:effectLst>
              </a:rPr>
              <a:t>Warneken</a:t>
            </a:r>
            <a:r>
              <a:rPr lang="en-GB" sz="1600" i="0" dirty="0" smtClean="0">
                <a:effectLst>
                  <a:glow rad="101600">
                    <a:schemeClr val="tx1">
                      <a:alpha val="75000"/>
                    </a:schemeClr>
                  </a:glow>
                </a:effectLst>
              </a:rPr>
              <a:t>, Chen &amp; Tomasello 2006)</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7655667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1" name="Oval 20"/>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bwMode="auto">
          <a:xfrm>
            <a:off x="0" y="1700808"/>
            <a:ext cx="4572000" cy="4752528"/>
          </a:xfrm>
          <a:prstGeom prst="rect">
            <a:avLst/>
          </a:prstGeom>
          <a:solidFill>
            <a:schemeClr val="tx2">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4067944" y="0"/>
            <a:ext cx="1080120" cy="6858000"/>
          </a:xfrm>
          <a:prstGeom prst="rect">
            <a:avLst/>
          </a:prstGeom>
          <a:gradFill flip="none" rotWithShape="1">
            <a:gsLst>
              <a:gs pos="37000">
                <a:schemeClr val="bg1">
                  <a:alpha val="0"/>
                </a:schemeClr>
              </a:gs>
              <a:gs pos="85000">
                <a:schemeClr val="bg1"/>
              </a:gs>
              <a:gs pos="100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a:t>
            </a:r>
            <a:r>
              <a:rPr lang="en-GB" i="0" dirty="0" smtClean="0">
                <a:effectLst>
                  <a:glow rad="101600">
                    <a:schemeClr val="tx1">
                      <a:alpha val="75000"/>
                    </a:schemeClr>
                  </a:glow>
                </a:effectLst>
              </a:rPr>
              <a:t>cube on </a:t>
            </a:r>
            <a:r>
              <a:rPr lang="en-GB" i="0" dirty="0">
                <a:effectLst>
                  <a:glow rad="101600">
                    <a:schemeClr val="tx1">
                      <a:alpha val="75000"/>
                    </a:schemeClr>
                  </a:glow>
                </a:effectLst>
              </a:rPr>
              <a:t>a large trampoline together </a:t>
            </a:r>
          </a:p>
          <a:p>
            <a:pPr algn="r">
              <a:spcBef>
                <a:spcPct val="25000"/>
              </a:spcBef>
            </a:pPr>
            <a:r>
              <a:rPr lang="en-GB" sz="1600" i="0" dirty="0" smtClean="0">
                <a:effectLst>
                  <a:glow rad="101600">
                    <a:schemeClr val="tx1">
                      <a:alpha val="75000"/>
                    </a:schemeClr>
                  </a:glow>
                </a:effectLst>
              </a:rPr>
              <a:t>(</a:t>
            </a:r>
            <a:r>
              <a:rPr lang="en-GB" sz="1600" i="0" dirty="0" err="1" smtClean="0">
                <a:effectLst>
                  <a:glow rad="101600">
                    <a:schemeClr val="tx1">
                      <a:alpha val="75000"/>
                    </a:schemeClr>
                  </a:glow>
                </a:effectLst>
              </a:rPr>
              <a:t>Warneken</a:t>
            </a:r>
            <a:r>
              <a:rPr lang="en-GB" sz="1600" i="0" dirty="0" smtClean="0">
                <a:effectLst>
                  <a:glow rad="101600">
                    <a:schemeClr val="tx1">
                      <a:alpha val="75000"/>
                    </a:schemeClr>
                  </a:glow>
                </a:effectLst>
              </a:rPr>
              <a:t>, Chen &amp; Tomasello 2006)</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352508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rgbClr val="7F7F7F"/>
                </a:solidFill>
                <a:effectLst>
                  <a:glow rad="101600">
                    <a:schemeClr val="tx1">
                      <a:alpha val="75000"/>
                    </a:schemeClr>
                  </a:glow>
                </a:effectLst>
              </a:rPr>
              <a:t>tidying </a:t>
            </a:r>
            <a:r>
              <a:rPr lang="en-GB" i="0" dirty="0">
                <a:solidFill>
                  <a:srgbClr val="7F7F7F"/>
                </a:solidFill>
                <a:effectLst>
                  <a:glow rad="101600">
                    <a:schemeClr val="tx1">
                      <a:alpha val="75000"/>
                    </a:schemeClr>
                  </a:glow>
                </a:effectLst>
              </a:rPr>
              <a:t>up the toys together </a:t>
            </a:r>
          </a:p>
          <a:p>
            <a:pPr algn="r">
              <a:spcBef>
                <a:spcPct val="25000"/>
              </a:spcBef>
            </a:pPr>
            <a:r>
              <a:rPr lang="en-GB" sz="1600" i="0" dirty="0">
                <a:solidFill>
                  <a:srgbClr val="7F7F7F"/>
                </a:solidFill>
                <a:effectLst>
                  <a:glow rad="101600">
                    <a:schemeClr val="tx1">
                      <a:alpha val="75000"/>
                    </a:schemeClr>
                  </a:glow>
                </a:effectLst>
              </a:rPr>
              <a:t>(</a:t>
            </a:r>
            <a:r>
              <a:rPr lang="en-GB" sz="1600" i="0" dirty="0" err="1">
                <a:solidFill>
                  <a:srgbClr val="7F7F7F"/>
                </a:solidFill>
                <a:effectLst>
                  <a:glow rad="101600">
                    <a:schemeClr val="tx1">
                      <a:alpha val="75000"/>
                    </a:schemeClr>
                  </a:glow>
                </a:effectLst>
              </a:rPr>
              <a:t>Behne</a:t>
            </a:r>
            <a:r>
              <a:rPr lang="en-GB" sz="1600" i="0" dirty="0">
                <a:solidFill>
                  <a:srgbClr val="7F7F7F"/>
                </a:solidFill>
                <a:effectLst>
                  <a:glow rad="101600">
                    <a:schemeClr val="tx1">
                      <a:alpha val="75000"/>
                    </a:schemeClr>
                  </a:glow>
                </a:effectLst>
              </a:rPr>
              <a:t> et al 2005)</a:t>
            </a:r>
          </a:p>
          <a:p>
            <a:pPr algn="l">
              <a:spcBef>
                <a:spcPct val="25000"/>
              </a:spcBef>
            </a:pPr>
            <a:r>
              <a:rPr lang="en-GB" i="0" dirty="0">
                <a:solidFill>
                  <a:srgbClr val="7F7F7F"/>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rgbClr val="7F7F7F"/>
                </a:solidFill>
                <a:effectLst>
                  <a:glow rad="101600">
                    <a:schemeClr val="tx1">
                      <a:alpha val="75000"/>
                    </a:schemeClr>
                  </a:glow>
                </a:effectLst>
              </a:rPr>
              <a:t>(Brownell et al 2006)</a:t>
            </a:r>
          </a:p>
          <a:p>
            <a:pPr algn="l">
              <a:spcBef>
                <a:spcPct val="25000"/>
              </a:spcBef>
            </a:pPr>
            <a:r>
              <a:rPr lang="en-GB" i="0" dirty="0">
                <a:solidFill>
                  <a:srgbClr val="7F7F7F"/>
                </a:solidFill>
                <a:effectLst>
                  <a:glow rad="101600">
                    <a:schemeClr val="tx1">
                      <a:alpha val="75000"/>
                    </a:schemeClr>
                  </a:glow>
                </a:effectLst>
              </a:rPr>
              <a:t>bouncing a </a:t>
            </a:r>
            <a:r>
              <a:rPr lang="en-GB" i="0" dirty="0" smtClean="0">
                <a:solidFill>
                  <a:srgbClr val="7F7F7F"/>
                </a:solidFill>
                <a:effectLst>
                  <a:glow rad="101600">
                    <a:schemeClr val="tx1">
                      <a:alpha val="75000"/>
                    </a:schemeClr>
                  </a:glow>
                </a:effectLst>
              </a:rPr>
              <a:t>cube on </a:t>
            </a:r>
            <a:r>
              <a:rPr lang="en-GB" i="0" dirty="0">
                <a:solidFill>
                  <a:srgbClr val="7F7F7F"/>
                </a:solidFill>
                <a:effectLst>
                  <a:glow rad="101600">
                    <a:schemeClr val="tx1">
                      <a:alpha val="75000"/>
                    </a:schemeClr>
                  </a:glow>
                </a:effectLst>
              </a:rPr>
              <a:t>a large trampoline together </a:t>
            </a:r>
          </a:p>
          <a:p>
            <a:pPr algn="r">
              <a:spcBef>
                <a:spcPct val="25000"/>
              </a:spcBef>
            </a:pPr>
            <a:r>
              <a:rPr lang="en-GB" sz="1600" i="0" dirty="0" smtClean="0">
                <a:solidFill>
                  <a:srgbClr val="7F7F7F"/>
                </a:solidFill>
                <a:effectLst>
                  <a:glow rad="101600">
                    <a:schemeClr val="tx1">
                      <a:alpha val="75000"/>
                    </a:schemeClr>
                  </a:glow>
                </a:effectLst>
              </a:rPr>
              <a:t>(</a:t>
            </a:r>
            <a:r>
              <a:rPr lang="en-GB" sz="1600" i="0" dirty="0" err="1" smtClean="0">
                <a:solidFill>
                  <a:srgbClr val="7F7F7F"/>
                </a:solidFill>
                <a:effectLst>
                  <a:glow rad="101600">
                    <a:schemeClr val="tx1">
                      <a:alpha val="75000"/>
                    </a:schemeClr>
                  </a:glow>
                </a:effectLst>
              </a:rPr>
              <a:t>Warneken</a:t>
            </a:r>
            <a:r>
              <a:rPr lang="en-GB" sz="1600" i="0" dirty="0" smtClean="0">
                <a:solidFill>
                  <a:srgbClr val="7F7F7F"/>
                </a:solidFill>
                <a:effectLst>
                  <a:glow rad="101600">
                    <a:schemeClr val="tx1">
                      <a:alpha val="75000"/>
                    </a:schemeClr>
                  </a:glow>
                </a:effectLst>
              </a:rPr>
              <a:t>, Chen &amp; Tomasello 2006)</a:t>
            </a:r>
            <a:endParaRPr lang="en-GB" sz="1600" i="0" dirty="0">
              <a:solidFill>
                <a:srgbClr val="7F7F7F"/>
              </a:solidFill>
              <a:effectLst>
                <a:glow rad="101600">
                  <a:schemeClr val="tx1">
                    <a:alpha val="75000"/>
                  </a:schemeClr>
                </a:glow>
              </a:effectLst>
            </a:endParaRPr>
          </a:p>
          <a:p>
            <a:pPr algn="l">
              <a:spcBef>
                <a:spcPct val="25000"/>
              </a:spcBef>
            </a:pPr>
            <a:r>
              <a:rPr lang="en-GB" i="0" dirty="0" smtClean="0">
                <a:solidFill>
                  <a:srgbClr val="7F7F7F"/>
                </a:solidFill>
                <a:effectLst>
                  <a:glow rad="101600">
                    <a:schemeClr val="tx1">
                      <a:alpha val="75000"/>
                    </a:schemeClr>
                  </a:glow>
                </a:effectLst>
              </a:rPr>
              <a:t>pretending to row a boat together</a:t>
            </a:r>
            <a:endParaRPr lang="en-GB" i="0"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5899143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9" name="Rectangle 8"/>
          <p:cNvSpPr/>
          <p:nvPr/>
        </p:nvSpPr>
        <p:spPr bwMode="auto">
          <a:xfrm>
            <a:off x="3275856" y="3717032"/>
            <a:ext cx="864096" cy="432048"/>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a:off x="7884368" y="3356992"/>
            <a:ext cx="720080" cy="432048"/>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evolution 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783905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rgbClr val="7F7F7F"/>
                </a:solidFill>
                <a:effectLst>
                  <a:glow rad="101600">
                    <a:schemeClr val="tx1">
                      <a:alpha val="75000"/>
                    </a:schemeClr>
                  </a:glow>
                </a:effectLst>
              </a:rPr>
              <a:t>tidying </a:t>
            </a:r>
            <a:r>
              <a:rPr lang="en-GB" i="0" dirty="0">
                <a:solidFill>
                  <a:srgbClr val="7F7F7F"/>
                </a:solidFill>
                <a:effectLst>
                  <a:glow rad="101600">
                    <a:schemeClr val="tx1">
                      <a:alpha val="75000"/>
                    </a:schemeClr>
                  </a:glow>
                </a:effectLst>
              </a:rPr>
              <a:t>up the toys together </a:t>
            </a:r>
          </a:p>
          <a:p>
            <a:pPr algn="r">
              <a:spcBef>
                <a:spcPct val="25000"/>
              </a:spcBef>
            </a:pPr>
            <a:r>
              <a:rPr lang="en-GB" sz="1600" i="0" dirty="0">
                <a:solidFill>
                  <a:srgbClr val="7F7F7F"/>
                </a:solidFill>
                <a:effectLst>
                  <a:glow rad="101600">
                    <a:schemeClr val="tx1">
                      <a:alpha val="75000"/>
                    </a:schemeClr>
                  </a:glow>
                </a:effectLst>
              </a:rPr>
              <a:t>(</a:t>
            </a:r>
            <a:r>
              <a:rPr lang="en-GB" sz="1600" i="0" dirty="0" err="1">
                <a:solidFill>
                  <a:srgbClr val="7F7F7F"/>
                </a:solidFill>
                <a:effectLst>
                  <a:glow rad="101600">
                    <a:schemeClr val="tx1">
                      <a:alpha val="75000"/>
                    </a:schemeClr>
                  </a:glow>
                </a:effectLst>
              </a:rPr>
              <a:t>Behne</a:t>
            </a:r>
            <a:r>
              <a:rPr lang="en-GB" sz="1600" i="0" dirty="0">
                <a:solidFill>
                  <a:srgbClr val="7F7F7F"/>
                </a:solidFill>
                <a:effectLst>
                  <a:glow rad="101600">
                    <a:schemeClr val="tx1">
                      <a:alpha val="75000"/>
                    </a:schemeClr>
                  </a:glow>
                </a:effectLst>
              </a:rPr>
              <a:t> et al 2005)</a:t>
            </a:r>
          </a:p>
          <a:p>
            <a:pPr algn="l">
              <a:spcBef>
                <a:spcPct val="25000"/>
              </a:spcBef>
            </a:pPr>
            <a:r>
              <a:rPr lang="en-GB" i="0" dirty="0">
                <a:solidFill>
                  <a:srgbClr val="7F7F7F"/>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rgbClr val="7F7F7F"/>
                </a:solidFill>
                <a:effectLst>
                  <a:glow rad="101600">
                    <a:schemeClr val="tx1">
                      <a:alpha val="75000"/>
                    </a:schemeClr>
                  </a:glow>
                </a:effectLst>
              </a:rPr>
              <a:t>(Brownell et al 2006)</a:t>
            </a:r>
          </a:p>
          <a:p>
            <a:pPr algn="l">
              <a:spcBef>
                <a:spcPct val="25000"/>
              </a:spcBef>
            </a:pPr>
            <a:r>
              <a:rPr lang="en-GB" i="0" dirty="0">
                <a:solidFill>
                  <a:srgbClr val="7F7F7F"/>
                </a:solidFill>
                <a:effectLst>
                  <a:glow rad="101600">
                    <a:schemeClr val="tx1">
                      <a:alpha val="75000"/>
                    </a:schemeClr>
                  </a:glow>
                </a:effectLst>
              </a:rPr>
              <a:t>bouncing a </a:t>
            </a:r>
            <a:r>
              <a:rPr lang="en-GB" i="0" dirty="0" smtClean="0">
                <a:solidFill>
                  <a:srgbClr val="7F7F7F"/>
                </a:solidFill>
                <a:effectLst>
                  <a:glow rad="101600">
                    <a:schemeClr val="tx1">
                      <a:alpha val="75000"/>
                    </a:schemeClr>
                  </a:glow>
                </a:effectLst>
              </a:rPr>
              <a:t>cube on </a:t>
            </a:r>
            <a:r>
              <a:rPr lang="en-GB" i="0" dirty="0">
                <a:solidFill>
                  <a:srgbClr val="7F7F7F"/>
                </a:solidFill>
                <a:effectLst>
                  <a:glow rad="101600">
                    <a:schemeClr val="tx1">
                      <a:alpha val="75000"/>
                    </a:schemeClr>
                  </a:glow>
                </a:effectLst>
              </a:rPr>
              <a:t>a large trampoline together </a:t>
            </a:r>
          </a:p>
          <a:p>
            <a:pPr algn="r">
              <a:spcBef>
                <a:spcPct val="25000"/>
              </a:spcBef>
            </a:pPr>
            <a:r>
              <a:rPr lang="en-GB" sz="1600" i="0" dirty="0" smtClean="0">
                <a:solidFill>
                  <a:srgbClr val="7F7F7F"/>
                </a:solidFill>
                <a:effectLst>
                  <a:glow rad="101600">
                    <a:schemeClr val="tx1">
                      <a:alpha val="75000"/>
                    </a:schemeClr>
                  </a:glow>
                </a:effectLst>
              </a:rPr>
              <a:t>(</a:t>
            </a:r>
            <a:r>
              <a:rPr lang="en-GB" sz="1600" i="0" dirty="0" err="1" smtClean="0">
                <a:solidFill>
                  <a:srgbClr val="7F7F7F"/>
                </a:solidFill>
                <a:effectLst>
                  <a:glow rad="101600">
                    <a:schemeClr val="tx1">
                      <a:alpha val="75000"/>
                    </a:schemeClr>
                  </a:glow>
                </a:effectLst>
              </a:rPr>
              <a:t>Warneken</a:t>
            </a:r>
            <a:r>
              <a:rPr lang="en-GB" sz="1600" i="0" dirty="0" smtClean="0">
                <a:solidFill>
                  <a:srgbClr val="7F7F7F"/>
                </a:solidFill>
                <a:effectLst>
                  <a:glow rad="101600">
                    <a:schemeClr val="tx1">
                      <a:alpha val="75000"/>
                    </a:schemeClr>
                  </a:glow>
                </a:effectLst>
              </a:rPr>
              <a:t>, Chen &amp; Tomasello 2006)</a:t>
            </a:r>
            <a:endParaRPr lang="en-GB" sz="1600" i="0" dirty="0">
              <a:solidFill>
                <a:srgbClr val="7F7F7F"/>
              </a:solidFill>
              <a:effectLst>
                <a:glow rad="101600">
                  <a:schemeClr val="tx1">
                    <a:alpha val="75000"/>
                  </a:schemeClr>
                </a:glow>
              </a:effectLst>
            </a:endParaRPr>
          </a:p>
          <a:p>
            <a:pPr algn="l">
              <a:spcBef>
                <a:spcPct val="25000"/>
              </a:spcBef>
            </a:pPr>
            <a:r>
              <a:rPr lang="en-GB" i="0" dirty="0" smtClean="0">
                <a:solidFill>
                  <a:srgbClr val="7F7F7F"/>
                </a:solidFill>
                <a:effectLst>
                  <a:glow rad="101600">
                    <a:schemeClr val="tx1">
                      <a:alpha val="75000"/>
                    </a:schemeClr>
                  </a:glow>
                </a:effectLst>
              </a:rPr>
              <a:t>pretending to row a boat together</a:t>
            </a:r>
            <a:endParaRPr lang="en-GB" i="0" dirty="0">
              <a:solidFill>
                <a:srgbClr val="7F7F7F"/>
              </a:solidFill>
              <a:effectLst>
                <a:glow rad="101600">
                  <a:schemeClr val="tx1">
                    <a:alpha val="75000"/>
                  </a:schemeClr>
                </a:glow>
              </a:effectLst>
            </a:endParaRPr>
          </a:p>
        </p:txBody>
      </p:sp>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7" name="Oval 6"/>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3" name="Right Brace 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Tree>
    <p:extLst>
      <p:ext uri="{BB962C8B-B14F-4D97-AF65-F5344CB8AC3E}">
        <p14:creationId xmlns:p14="http://schemas.microsoft.com/office/powerpoint/2010/main" val="12037771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rgbClr val="7F7F7F"/>
                </a:solidFill>
                <a:effectLst>
                  <a:glow rad="101600">
                    <a:schemeClr val="tx1">
                      <a:alpha val="75000"/>
                    </a:schemeClr>
                  </a:glow>
                </a:effectLst>
              </a:rPr>
              <a:t>tidying </a:t>
            </a:r>
            <a:r>
              <a:rPr lang="en-GB" i="0" dirty="0">
                <a:solidFill>
                  <a:srgbClr val="7F7F7F"/>
                </a:solidFill>
                <a:effectLst>
                  <a:glow rad="101600">
                    <a:schemeClr val="tx1">
                      <a:alpha val="75000"/>
                    </a:schemeClr>
                  </a:glow>
                </a:effectLst>
              </a:rPr>
              <a:t>up the toys together </a:t>
            </a:r>
          </a:p>
          <a:p>
            <a:pPr algn="r">
              <a:spcBef>
                <a:spcPct val="25000"/>
              </a:spcBef>
            </a:pPr>
            <a:r>
              <a:rPr lang="en-GB" sz="1600" i="0" dirty="0">
                <a:solidFill>
                  <a:srgbClr val="7F7F7F"/>
                </a:solidFill>
                <a:effectLst>
                  <a:glow rad="101600">
                    <a:schemeClr val="tx1">
                      <a:alpha val="75000"/>
                    </a:schemeClr>
                  </a:glow>
                </a:effectLst>
              </a:rPr>
              <a:t>(</a:t>
            </a:r>
            <a:r>
              <a:rPr lang="en-GB" sz="1600" i="0" dirty="0" err="1">
                <a:solidFill>
                  <a:srgbClr val="7F7F7F"/>
                </a:solidFill>
                <a:effectLst>
                  <a:glow rad="101600">
                    <a:schemeClr val="tx1">
                      <a:alpha val="75000"/>
                    </a:schemeClr>
                  </a:glow>
                </a:effectLst>
              </a:rPr>
              <a:t>Behne</a:t>
            </a:r>
            <a:r>
              <a:rPr lang="en-GB" sz="1600" i="0" dirty="0">
                <a:solidFill>
                  <a:srgbClr val="7F7F7F"/>
                </a:solidFill>
                <a:effectLst>
                  <a:glow rad="101600">
                    <a:schemeClr val="tx1">
                      <a:alpha val="75000"/>
                    </a:schemeClr>
                  </a:glow>
                </a:effectLst>
              </a:rPr>
              <a:t> et al 2005)</a:t>
            </a:r>
          </a:p>
          <a:p>
            <a:pPr algn="l">
              <a:spcBef>
                <a:spcPct val="25000"/>
              </a:spcBef>
            </a:pPr>
            <a:r>
              <a:rPr lang="en-GB" i="0" dirty="0">
                <a:solidFill>
                  <a:srgbClr val="7F7F7F"/>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rgbClr val="7F7F7F"/>
                </a:solidFill>
                <a:effectLst>
                  <a:glow rad="101600">
                    <a:schemeClr val="tx1">
                      <a:alpha val="75000"/>
                    </a:schemeClr>
                  </a:glow>
                </a:effectLst>
              </a:rPr>
              <a:t>(Brownell et al 2006)</a:t>
            </a:r>
          </a:p>
          <a:p>
            <a:pPr algn="l">
              <a:spcBef>
                <a:spcPct val="25000"/>
              </a:spcBef>
            </a:pPr>
            <a:r>
              <a:rPr lang="en-GB" i="0" dirty="0">
                <a:solidFill>
                  <a:srgbClr val="7F7F7F"/>
                </a:solidFill>
                <a:effectLst>
                  <a:glow rad="101600">
                    <a:schemeClr val="tx1">
                      <a:alpha val="75000"/>
                    </a:schemeClr>
                  </a:glow>
                </a:effectLst>
              </a:rPr>
              <a:t>bouncing a </a:t>
            </a:r>
            <a:r>
              <a:rPr lang="en-GB" i="0" dirty="0" smtClean="0">
                <a:solidFill>
                  <a:srgbClr val="7F7F7F"/>
                </a:solidFill>
                <a:effectLst>
                  <a:glow rad="101600">
                    <a:schemeClr val="tx1">
                      <a:alpha val="75000"/>
                    </a:schemeClr>
                  </a:glow>
                </a:effectLst>
              </a:rPr>
              <a:t>cube on </a:t>
            </a:r>
            <a:r>
              <a:rPr lang="en-GB" i="0" dirty="0">
                <a:solidFill>
                  <a:srgbClr val="7F7F7F"/>
                </a:solidFill>
                <a:effectLst>
                  <a:glow rad="101600">
                    <a:schemeClr val="tx1">
                      <a:alpha val="75000"/>
                    </a:schemeClr>
                  </a:glow>
                </a:effectLst>
              </a:rPr>
              <a:t>a large trampoline together </a:t>
            </a:r>
          </a:p>
          <a:p>
            <a:pPr algn="r">
              <a:spcBef>
                <a:spcPct val="25000"/>
              </a:spcBef>
            </a:pPr>
            <a:r>
              <a:rPr lang="en-GB" sz="1600" i="0" dirty="0" smtClean="0">
                <a:solidFill>
                  <a:srgbClr val="7F7F7F"/>
                </a:solidFill>
                <a:effectLst>
                  <a:glow rad="101600">
                    <a:schemeClr val="tx1">
                      <a:alpha val="75000"/>
                    </a:schemeClr>
                  </a:glow>
                </a:effectLst>
              </a:rPr>
              <a:t>(</a:t>
            </a:r>
            <a:r>
              <a:rPr lang="en-GB" sz="1600" i="0" dirty="0" err="1" smtClean="0">
                <a:solidFill>
                  <a:srgbClr val="7F7F7F"/>
                </a:solidFill>
                <a:effectLst>
                  <a:glow rad="101600">
                    <a:schemeClr val="tx1">
                      <a:alpha val="75000"/>
                    </a:schemeClr>
                  </a:glow>
                </a:effectLst>
              </a:rPr>
              <a:t>Warneken</a:t>
            </a:r>
            <a:r>
              <a:rPr lang="en-GB" sz="1600" i="0" dirty="0" smtClean="0">
                <a:solidFill>
                  <a:srgbClr val="7F7F7F"/>
                </a:solidFill>
                <a:effectLst>
                  <a:glow rad="101600">
                    <a:schemeClr val="tx1">
                      <a:alpha val="75000"/>
                    </a:schemeClr>
                  </a:glow>
                </a:effectLst>
              </a:rPr>
              <a:t>, Chen &amp; Tomasello 2006)</a:t>
            </a:r>
            <a:endParaRPr lang="en-GB" sz="1600" i="0" dirty="0">
              <a:solidFill>
                <a:srgbClr val="7F7F7F"/>
              </a:solidFill>
              <a:effectLst>
                <a:glow rad="101600">
                  <a:schemeClr val="tx1">
                    <a:alpha val="75000"/>
                  </a:schemeClr>
                </a:glow>
              </a:effectLst>
            </a:endParaRPr>
          </a:p>
          <a:p>
            <a:pPr algn="l">
              <a:spcBef>
                <a:spcPct val="25000"/>
              </a:spcBef>
            </a:pPr>
            <a:r>
              <a:rPr lang="en-GB" i="0" dirty="0" smtClean="0">
                <a:solidFill>
                  <a:srgbClr val="7F7F7F"/>
                </a:solidFill>
                <a:effectLst>
                  <a:glow rad="101600">
                    <a:schemeClr val="tx1">
                      <a:alpha val="75000"/>
                    </a:schemeClr>
                  </a:glow>
                </a:effectLst>
              </a:rPr>
              <a:t>pretending to row a boat together</a:t>
            </a:r>
            <a:endParaRPr lang="en-GB" i="0" dirty="0">
              <a:solidFill>
                <a:srgbClr val="7F7F7F"/>
              </a:solidFill>
              <a:effectLst>
                <a:glow rad="101600">
                  <a:schemeClr val="tx1">
                    <a:alpha val="75000"/>
                  </a:schemeClr>
                </a:glow>
              </a:effectLst>
            </a:endParaRPr>
          </a:p>
        </p:txBody>
      </p:sp>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7" name="Oval 6"/>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3" name="Right Brace 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1" name="Rectangle 10"/>
          <p:cNvSpPr/>
          <p:nvPr/>
        </p:nvSpPr>
        <p:spPr>
          <a:xfrm>
            <a:off x="4734758" y="116632"/>
            <a:ext cx="639688" cy="1615827"/>
          </a:xfrm>
          <a:prstGeom prst="rect">
            <a:avLst/>
          </a:prstGeom>
          <a:noFill/>
        </p:spPr>
        <p:txBody>
          <a:bodyPr wrap="square">
            <a:spAutoFit/>
          </a:bodyPr>
          <a:lstStyle/>
          <a:p>
            <a:pPr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ln>
                  <a:solidFill>
                    <a:schemeClr val="bg1"/>
                  </a:solidFill>
                </a:ln>
                <a:solidFill>
                  <a:schemeClr val="tx2">
                    <a:alpha val="23000"/>
                  </a:schemeClr>
                </a:solidFill>
                <a:effectLst>
                  <a:glow rad="25400">
                    <a:schemeClr val="tx1">
                      <a:alpha val="23000"/>
                    </a:schemeClr>
                  </a:glow>
                </a:effectLst>
              </a:rPr>
              <a:t>?</a:t>
            </a:r>
          </a:p>
        </p:txBody>
      </p:sp>
    </p:spTree>
    <p:extLst>
      <p:ext uri="{BB962C8B-B14F-4D97-AF65-F5344CB8AC3E}">
        <p14:creationId xmlns:p14="http://schemas.microsoft.com/office/powerpoint/2010/main" val="9719456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rgbClr val="7F7F7F"/>
                </a:solidFill>
                <a:effectLst>
                  <a:glow rad="101600">
                    <a:schemeClr val="tx1">
                      <a:alpha val="75000"/>
                    </a:schemeClr>
                  </a:glow>
                </a:effectLst>
              </a:rPr>
              <a:t>tidying </a:t>
            </a:r>
            <a:r>
              <a:rPr lang="en-GB" i="0" dirty="0">
                <a:solidFill>
                  <a:srgbClr val="7F7F7F"/>
                </a:solidFill>
                <a:effectLst>
                  <a:glow rad="101600">
                    <a:schemeClr val="tx1">
                      <a:alpha val="75000"/>
                    </a:schemeClr>
                  </a:glow>
                </a:effectLst>
              </a:rPr>
              <a:t>up the toys together </a:t>
            </a:r>
          </a:p>
          <a:p>
            <a:pPr algn="r">
              <a:spcBef>
                <a:spcPct val="25000"/>
              </a:spcBef>
            </a:pPr>
            <a:r>
              <a:rPr lang="en-GB" sz="1600" i="0" dirty="0">
                <a:solidFill>
                  <a:srgbClr val="7F7F7F"/>
                </a:solidFill>
                <a:effectLst>
                  <a:glow rad="101600">
                    <a:schemeClr val="tx1">
                      <a:alpha val="75000"/>
                    </a:schemeClr>
                  </a:glow>
                </a:effectLst>
              </a:rPr>
              <a:t>(</a:t>
            </a:r>
            <a:r>
              <a:rPr lang="en-GB" sz="1600" i="0" dirty="0" err="1">
                <a:solidFill>
                  <a:srgbClr val="7F7F7F"/>
                </a:solidFill>
                <a:effectLst>
                  <a:glow rad="101600">
                    <a:schemeClr val="tx1">
                      <a:alpha val="75000"/>
                    </a:schemeClr>
                  </a:glow>
                </a:effectLst>
              </a:rPr>
              <a:t>Behne</a:t>
            </a:r>
            <a:r>
              <a:rPr lang="en-GB" sz="1600" i="0" dirty="0">
                <a:solidFill>
                  <a:srgbClr val="7F7F7F"/>
                </a:solidFill>
                <a:effectLst>
                  <a:glow rad="101600">
                    <a:schemeClr val="tx1">
                      <a:alpha val="75000"/>
                    </a:schemeClr>
                  </a:glow>
                </a:effectLst>
              </a:rPr>
              <a:t> et al 2005)</a:t>
            </a:r>
          </a:p>
          <a:p>
            <a:pPr algn="l">
              <a:spcBef>
                <a:spcPct val="25000"/>
              </a:spcBef>
            </a:pPr>
            <a:r>
              <a:rPr lang="en-GB" i="0" dirty="0">
                <a:solidFill>
                  <a:srgbClr val="7F7F7F"/>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rgbClr val="7F7F7F"/>
                </a:solidFill>
                <a:effectLst>
                  <a:glow rad="101600">
                    <a:schemeClr val="tx1">
                      <a:alpha val="75000"/>
                    </a:schemeClr>
                  </a:glow>
                </a:effectLst>
              </a:rPr>
              <a:t>(Brownell et al 2006)</a:t>
            </a:r>
          </a:p>
          <a:p>
            <a:pPr algn="l">
              <a:spcBef>
                <a:spcPct val="25000"/>
              </a:spcBef>
            </a:pPr>
            <a:r>
              <a:rPr lang="en-GB" i="0" dirty="0">
                <a:solidFill>
                  <a:srgbClr val="7F7F7F"/>
                </a:solidFill>
                <a:effectLst>
                  <a:glow rad="101600">
                    <a:schemeClr val="tx1">
                      <a:alpha val="75000"/>
                    </a:schemeClr>
                  </a:glow>
                </a:effectLst>
              </a:rPr>
              <a:t>bouncing a </a:t>
            </a:r>
            <a:r>
              <a:rPr lang="en-GB" i="0" dirty="0" smtClean="0">
                <a:solidFill>
                  <a:srgbClr val="7F7F7F"/>
                </a:solidFill>
                <a:effectLst>
                  <a:glow rad="101600">
                    <a:schemeClr val="tx1">
                      <a:alpha val="75000"/>
                    </a:schemeClr>
                  </a:glow>
                </a:effectLst>
              </a:rPr>
              <a:t>cube on </a:t>
            </a:r>
            <a:r>
              <a:rPr lang="en-GB" i="0" dirty="0">
                <a:solidFill>
                  <a:srgbClr val="7F7F7F"/>
                </a:solidFill>
                <a:effectLst>
                  <a:glow rad="101600">
                    <a:schemeClr val="tx1">
                      <a:alpha val="75000"/>
                    </a:schemeClr>
                  </a:glow>
                </a:effectLst>
              </a:rPr>
              <a:t>a large trampoline together </a:t>
            </a:r>
          </a:p>
          <a:p>
            <a:pPr algn="r">
              <a:spcBef>
                <a:spcPct val="25000"/>
              </a:spcBef>
            </a:pPr>
            <a:r>
              <a:rPr lang="en-GB" sz="1600" i="0" dirty="0" smtClean="0">
                <a:solidFill>
                  <a:srgbClr val="7F7F7F"/>
                </a:solidFill>
                <a:effectLst>
                  <a:glow rad="101600">
                    <a:schemeClr val="tx1">
                      <a:alpha val="75000"/>
                    </a:schemeClr>
                  </a:glow>
                </a:effectLst>
              </a:rPr>
              <a:t>(</a:t>
            </a:r>
            <a:r>
              <a:rPr lang="en-GB" sz="1600" i="0" dirty="0" err="1" smtClean="0">
                <a:solidFill>
                  <a:srgbClr val="7F7F7F"/>
                </a:solidFill>
                <a:effectLst>
                  <a:glow rad="101600">
                    <a:schemeClr val="tx1">
                      <a:alpha val="75000"/>
                    </a:schemeClr>
                  </a:glow>
                </a:effectLst>
              </a:rPr>
              <a:t>Warneken</a:t>
            </a:r>
            <a:r>
              <a:rPr lang="en-GB" sz="1600" i="0" dirty="0" smtClean="0">
                <a:solidFill>
                  <a:srgbClr val="7F7F7F"/>
                </a:solidFill>
                <a:effectLst>
                  <a:glow rad="101600">
                    <a:schemeClr val="tx1">
                      <a:alpha val="75000"/>
                    </a:schemeClr>
                  </a:glow>
                </a:effectLst>
              </a:rPr>
              <a:t>, Chen &amp; Tomasello 2006)</a:t>
            </a:r>
            <a:endParaRPr lang="en-GB" sz="1600" i="0" dirty="0">
              <a:solidFill>
                <a:srgbClr val="7F7F7F"/>
              </a:solidFill>
              <a:effectLst>
                <a:glow rad="101600">
                  <a:schemeClr val="tx1">
                    <a:alpha val="75000"/>
                  </a:schemeClr>
                </a:glow>
              </a:effectLst>
            </a:endParaRPr>
          </a:p>
          <a:p>
            <a:pPr algn="l">
              <a:spcBef>
                <a:spcPct val="25000"/>
              </a:spcBef>
            </a:pPr>
            <a:r>
              <a:rPr lang="en-GB" i="0" dirty="0" smtClean="0">
                <a:solidFill>
                  <a:srgbClr val="7F7F7F"/>
                </a:solidFill>
                <a:effectLst>
                  <a:glow rad="101600">
                    <a:schemeClr val="tx1">
                      <a:alpha val="75000"/>
                    </a:schemeClr>
                  </a:glow>
                </a:effectLst>
              </a:rPr>
              <a:t>pretending to row a boat together</a:t>
            </a:r>
            <a:endParaRPr lang="en-GB" i="0" dirty="0">
              <a:solidFill>
                <a:srgbClr val="7F7F7F"/>
              </a:solidFill>
              <a:effectLst>
                <a:glow rad="101600">
                  <a:schemeClr val="tx1">
                    <a:alpha val="75000"/>
                  </a:schemeClr>
                </a:glow>
              </a:effectLst>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1" name="Rectangle 10"/>
          <p:cNvSpPr/>
          <p:nvPr/>
        </p:nvSpPr>
        <p:spPr bwMode="auto">
          <a:xfrm flipH="1">
            <a:off x="0" y="1556792"/>
            <a:ext cx="7308304" cy="108012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2" name="Oval 11"/>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lumMod val="65000"/>
              </a:schemeClr>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13" name="Right Brace 1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759418" y="116632"/>
            <a:ext cx="639688" cy="1615827"/>
          </a:xfrm>
          <a:prstGeom prst="rect">
            <a:avLst/>
          </a:prstGeom>
          <a:noFill/>
        </p:spPr>
        <p:txBody>
          <a:bodyPr wrap="square">
            <a:spAutoFit/>
          </a:bodyPr>
          <a:lstStyle/>
          <a:p>
            <a:pPr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ln>
                  <a:solidFill>
                    <a:schemeClr val="bg1"/>
                  </a:solidFill>
                </a:ln>
                <a:solidFill>
                  <a:schemeClr val="bg1">
                    <a:alpha val="67000"/>
                  </a:schemeClr>
                </a:solidFill>
                <a:effectLst/>
              </a:rPr>
              <a:t>?</a:t>
            </a:r>
          </a:p>
        </p:txBody>
      </p:sp>
    </p:spTree>
    <p:extLst>
      <p:ext uri="{BB962C8B-B14F-4D97-AF65-F5344CB8AC3E}">
        <p14:creationId xmlns:p14="http://schemas.microsoft.com/office/powerpoint/2010/main" val="9212265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rgbClr val="7F7F7F"/>
                </a:solidFill>
                <a:effectLst>
                  <a:glow rad="101600">
                    <a:schemeClr val="tx1">
                      <a:alpha val="75000"/>
                    </a:schemeClr>
                  </a:glow>
                </a:effectLst>
              </a:rPr>
              <a:t>tidying </a:t>
            </a:r>
            <a:r>
              <a:rPr lang="en-GB" i="0" dirty="0">
                <a:solidFill>
                  <a:srgbClr val="7F7F7F"/>
                </a:solidFill>
                <a:effectLst>
                  <a:glow rad="101600">
                    <a:schemeClr val="tx1">
                      <a:alpha val="75000"/>
                    </a:schemeClr>
                  </a:glow>
                </a:effectLst>
              </a:rPr>
              <a:t>up the toys together </a:t>
            </a:r>
          </a:p>
          <a:p>
            <a:pPr algn="r">
              <a:spcBef>
                <a:spcPct val="25000"/>
              </a:spcBef>
            </a:pPr>
            <a:r>
              <a:rPr lang="en-GB" sz="1600" i="0" dirty="0">
                <a:solidFill>
                  <a:srgbClr val="7F7F7F"/>
                </a:solidFill>
                <a:effectLst>
                  <a:glow rad="101600">
                    <a:schemeClr val="tx1">
                      <a:alpha val="75000"/>
                    </a:schemeClr>
                  </a:glow>
                </a:effectLst>
              </a:rPr>
              <a:t>(</a:t>
            </a:r>
            <a:r>
              <a:rPr lang="en-GB" sz="1600" i="0" dirty="0" err="1">
                <a:solidFill>
                  <a:srgbClr val="7F7F7F"/>
                </a:solidFill>
                <a:effectLst>
                  <a:glow rad="101600">
                    <a:schemeClr val="tx1">
                      <a:alpha val="75000"/>
                    </a:schemeClr>
                  </a:glow>
                </a:effectLst>
              </a:rPr>
              <a:t>Behne</a:t>
            </a:r>
            <a:r>
              <a:rPr lang="en-GB" sz="1600" i="0" dirty="0">
                <a:solidFill>
                  <a:srgbClr val="7F7F7F"/>
                </a:solidFill>
                <a:effectLst>
                  <a:glow rad="101600">
                    <a:schemeClr val="tx1">
                      <a:alpha val="75000"/>
                    </a:schemeClr>
                  </a:glow>
                </a:effectLst>
              </a:rPr>
              <a:t> et al 2005)</a:t>
            </a:r>
          </a:p>
          <a:p>
            <a:pPr algn="l">
              <a:spcBef>
                <a:spcPct val="25000"/>
              </a:spcBef>
            </a:pPr>
            <a:r>
              <a:rPr lang="en-GB" i="0" dirty="0">
                <a:solidFill>
                  <a:srgbClr val="7F7F7F"/>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rgbClr val="7F7F7F"/>
                </a:solidFill>
                <a:effectLst>
                  <a:glow rad="101600">
                    <a:schemeClr val="tx1">
                      <a:alpha val="75000"/>
                    </a:schemeClr>
                  </a:glow>
                </a:effectLst>
              </a:rPr>
              <a:t>(Brownell et al 2006)</a:t>
            </a:r>
          </a:p>
          <a:p>
            <a:pPr algn="l">
              <a:spcBef>
                <a:spcPct val="25000"/>
              </a:spcBef>
            </a:pPr>
            <a:r>
              <a:rPr lang="en-GB" i="0" dirty="0">
                <a:solidFill>
                  <a:srgbClr val="7F7F7F"/>
                </a:solidFill>
                <a:effectLst>
                  <a:glow rad="101600">
                    <a:schemeClr val="tx1">
                      <a:alpha val="75000"/>
                    </a:schemeClr>
                  </a:glow>
                </a:effectLst>
              </a:rPr>
              <a:t>bouncing a </a:t>
            </a:r>
            <a:r>
              <a:rPr lang="en-GB" i="0" dirty="0" smtClean="0">
                <a:solidFill>
                  <a:srgbClr val="7F7F7F"/>
                </a:solidFill>
                <a:effectLst>
                  <a:glow rad="101600">
                    <a:schemeClr val="tx1">
                      <a:alpha val="75000"/>
                    </a:schemeClr>
                  </a:glow>
                </a:effectLst>
              </a:rPr>
              <a:t>cube on </a:t>
            </a:r>
            <a:r>
              <a:rPr lang="en-GB" i="0" dirty="0">
                <a:solidFill>
                  <a:srgbClr val="7F7F7F"/>
                </a:solidFill>
                <a:effectLst>
                  <a:glow rad="101600">
                    <a:schemeClr val="tx1">
                      <a:alpha val="75000"/>
                    </a:schemeClr>
                  </a:glow>
                </a:effectLst>
              </a:rPr>
              <a:t>a large trampoline together </a:t>
            </a:r>
          </a:p>
          <a:p>
            <a:pPr algn="r">
              <a:spcBef>
                <a:spcPct val="25000"/>
              </a:spcBef>
            </a:pPr>
            <a:r>
              <a:rPr lang="en-GB" sz="1600" i="0" dirty="0" smtClean="0">
                <a:solidFill>
                  <a:srgbClr val="7F7F7F"/>
                </a:solidFill>
                <a:effectLst>
                  <a:glow rad="101600">
                    <a:schemeClr val="tx1">
                      <a:alpha val="75000"/>
                    </a:schemeClr>
                  </a:glow>
                </a:effectLst>
              </a:rPr>
              <a:t>(</a:t>
            </a:r>
            <a:r>
              <a:rPr lang="en-GB" sz="1600" i="0" dirty="0" err="1" smtClean="0">
                <a:solidFill>
                  <a:srgbClr val="7F7F7F"/>
                </a:solidFill>
                <a:effectLst>
                  <a:glow rad="101600">
                    <a:schemeClr val="tx1">
                      <a:alpha val="75000"/>
                    </a:schemeClr>
                  </a:glow>
                </a:effectLst>
              </a:rPr>
              <a:t>Warneken</a:t>
            </a:r>
            <a:r>
              <a:rPr lang="en-GB" sz="1600" i="0" dirty="0" smtClean="0">
                <a:solidFill>
                  <a:srgbClr val="7F7F7F"/>
                </a:solidFill>
                <a:effectLst>
                  <a:glow rad="101600">
                    <a:schemeClr val="tx1">
                      <a:alpha val="75000"/>
                    </a:schemeClr>
                  </a:glow>
                </a:effectLst>
              </a:rPr>
              <a:t>, Chen &amp; Tomasello 2006)</a:t>
            </a:r>
            <a:endParaRPr lang="en-GB" sz="1600" i="0" dirty="0">
              <a:solidFill>
                <a:srgbClr val="7F7F7F"/>
              </a:solidFill>
              <a:effectLst>
                <a:glow rad="101600">
                  <a:schemeClr val="tx1">
                    <a:alpha val="75000"/>
                  </a:schemeClr>
                </a:glow>
              </a:effectLst>
            </a:endParaRPr>
          </a:p>
          <a:p>
            <a:pPr algn="l">
              <a:spcBef>
                <a:spcPct val="25000"/>
              </a:spcBef>
            </a:pPr>
            <a:r>
              <a:rPr lang="en-GB" i="0" dirty="0" smtClean="0">
                <a:solidFill>
                  <a:srgbClr val="7F7F7F"/>
                </a:solidFill>
                <a:effectLst>
                  <a:glow rad="101600">
                    <a:schemeClr val="tx1">
                      <a:alpha val="75000"/>
                    </a:schemeClr>
                  </a:glow>
                </a:effectLst>
              </a:rPr>
              <a:t>pretending to row a boat together</a:t>
            </a:r>
            <a:endParaRPr lang="en-GB" i="0" dirty="0">
              <a:solidFill>
                <a:srgbClr val="7F7F7F"/>
              </a:solidFill>
              <a:effectLst>
                <a:glow rad="101600">
                  <a:schemeClr val="tx1">
                    <a:alpha val="75000"/>
                  </a:schemeClr>
                </a:glow>
              </a:effectLst>
            </a:endParaRPr>
          </a:p>
        </p:txBody>
      </p:sp>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1" name="Rectangle 10"/>
          <p:cNvSpPr/>
          <p:nvPr/>
        </p:nvSpPr>
        <p:spPr bwMode="auto">
          <a:xfrm flipH="1">
            <a:off x="0" y="404664"/>
            <a:ext cx="7308304" cy="108012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4" name="Oval 13"/>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15" name="Right Brace 14"/>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3637985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25320204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2075249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545" y="692698"/>
            <a:ext cx="8064896" cy="5109090"/>
          </a:xfrm>
          <a:prstGeom prst="rect">
            <a:avLst/>
          </a:prstGeom>
        </p:spPr>
        <p:txBody>
          <a:bodyPr wrap="square">
            <a:spAutoFit/>
          </a:bodyPr>
          <a:lstStyle/>
          <a:p>
            <a:r>
              <a:rPr lang="en-US" b="1" i="0" dirty="0" smtClean="0"/>
              <a:t>Grounding</a:t>
            </a:r>
          </a:p>
          <a:p>
            <a:pPr>
              <a:spcAft>
                <a:spcPts val="1200"/>
              </a:spcAft>
            </a:pPr>
            <a:r>
              <a:rPr lang="en-US" i="0" dirty="0" smtClean="0"/>
              <a:t>events</a:t>
            </a:r>
            <a:r>
              <a:rPr lang="en-US" dirty="0" smtClean="0"/>
              <a:t> </a:t>
            </a:r>
            <a:r>
              <a:rPr lang="en-US" dirty="0"/>
              <a:t>D</a:t>
            </a:r>
            <a:r>
              <a:rPr lang="en-US" i="0" baseline="-25000" dirty="0"/>
              <a:t>1</a:t>
            </a:r>
            <a:r>
              <a:rPr lang="en-US" dirty="0"/>
              <a:t>, ... </a:t>
            </a:r>
            <a:r>
              <a:rPr lang="en-US" dirty="0" err="1"/>
              <a:t>D</a:t>
            </a:r>
            <a:r>
              <a:rPr lang="en-US" i="0" baseline="-25000" dirty="0" err="1"/>
              <a:t>n</a:t>
            </a:r>
            <a:r>
              <a:rPr lang="en-US" dirty="0"/>
              <a:t> ground </a:t>
            </a:r>
            <a:r>
              <a:rPr lang="en-US" i="0" dirty="0"/>
              <a:t>E, if: </a:t>
            </a:r>
            <a:endParaRPr lang="en-US" i="0" dirty="0" smtClean="0"/>
          </a:p>
          <a:p>
            <a:pPr marL="360000">
              <a:spcAft>
                <a:spcPts val="1200"/>
              </a:spcAft>
            </a:pPr>
            <a:r>
              <a:rPr lang="en-US" i="0" dirty="0" smtClean="0"/>
              <a:t>D</a:t>
            </a:r>
            <a:r>
              <a:rPr lang="en-US" i="0" baseline="-25000" dirty="0" smtClean="0"/>
              <a:t>1</a:t>
            </a:r>
            <a:r>
              <a:rPr lang="en-US" i="0" dirty="0"/>
              <a:t>, ... </a:t>
            </a:r>
            <a:r>
              <a:rPr lang="en-US" i="0" dirty="0" err="1"/>
              <a:t>D</a:t>
            </a:r>
            <a:r>
              <a:rPr lang="en-US" i="0" baseline="-25000" dirty="0" err="1"/>
              <a:t>n</a:t>
            </a:r>
            <a:r>
              <a:rPr lang="en-US" i="0" dirty="0"/>
              <a:t> and E occur; </a:t>
            </a:r>
            <a:endParaRPr lang="en-US" i="0" dirty="0" smtClean="0"/>
          </a:p>
          <a:p>
            <a:pPr marL="360000">
              <a:spcAft>
                <a:spcPts val="1200"/>
              </a:spcAft>
            </a:pPr>
            <a:r>
              <a:rPr lang="en-US" i="0" dirty="0" smtClean="0"/>
              <a:t>D</a:t>
            </a:r>
            <a:r>
              <a:rPr lang="en-US" i="0" baseline="-25000" dirty="0" smtClean="0"/>
              <a:t>1</a:t>
            </a:r>
            <a:r>
              <a:rPr lang="en-US" i="0" dirty="0"/>
              <a:t>, ... </a:t>
            </a:r>
            <a:r>
              <a:rPr lang="en-US" i="0" dirty="0" err="1"/>
              <a:t>D</a:t>
            </a:r>
            <a:r>
              <a:rPr lang="en-US" i="0" baseline="-25000" dirty="0" err="1"/>
              <a:t>n</a:t>
            </a:r>
            <a:r>
              <a:rPr lang="en-US" i="0" dirty="0"/>
              <a:t> are each (perhaps improper) parts of E; and </a:t>
            </a:r>
            <a:endParaRPr lang="en-US" i="0" dirty="0" smtClean="0"/>
          </a:p>
          <a:p>
            <a:pPr marL="360000">
              <a:spcAft>
                <a:spcPts val="1200"/>
              </a:spcAft>
            </a:pPr>
            <a:r>
              <a:rPr lang="en-US" i="0" dirty="0" smtClean="0"/>
              <a:t>every </a:t>
            </a:r>
            <a:r>
              <a:rPr lang="en-US" i="0" dirty="0"/>
              <a:t>event that </a:t>
            </a:r>
            <a:r>
              <a:rPr lang="en-US" i="0" dirty="0" smtClean="0"/>
              <a:t>is a proper part of E but does not overlap D</a:t>
            </a:r>
            <a:r>
              <a:rPr lang="en-US" i="0" baseline="-25000" dirty="0" smtClean="0"/>
              <a:t>1</a:t>
            </a:r>
            <a:r>
              <a:rPr lang="en-US" i="0" dirty="0"/>
              <a:t>,...</a:t>
            </a:r>
            <a:r>
              <a:rPr lang="en-US" i="0" dirty="0" err="1"/>
              <a:t>D</a:t>
            </a:r>
            <a:r>
              <a:rPr lang="en-US" i="0" baseline="-25000" dirty="0" err="1"/>
              <a:t>n</a:t>
            </a:r>
            <a:r>
              <a:rPr lang="en-US" i="0" dirty="0"/>
              <a:t> </a:t>
            </a:r>
            <a:r>
              <a:rPr lang="en-US" i="0" dirty="0" smtClean="0"/>
              <a:t>is </a:t>
            </a:r>
            <a:r>
              <a:rPr lang="en-US" i="0" dirty="0"/>
              <a:t>caused by some or all of D</a:t>
            </a:r>
            <a:r>
              <a:rPr lang="en-US" i="0" baseline="-25000" dirty="0"/>
              <a:t>1</a:t>
            </a:r>
            <a:r>
              <a:rPr lang="en-US" i="0" dirty="0"/>
              <a:t>, ... D</a:t>
            </a:r>
            <a:r>
              <a:rPr lang="en-US" i="0" baseline="-25000" dirty="0"/>
              <a:t>n</a:t>
            </a:r>
            <a:r>
              <a:rPr lang="en-US" i="0" dirty="0" smtClean="0"/>
              <a:t>.</a:t>
            </a:r>
          </a:p>
          <a:p>
            <a:endParaRPr lang="en-US" i="0" dirty="0" smtClean="0"/>
          </a:p>
          <a:p>
            <a:r>
              <a:rPr lang="en-US" b="1" i="0" dirty="0" smtClean="0"/>
              <a:t>Agency</a:t>
            </a:r>
            <a:endParaRPr lang="en-US" b="1" i="0" dirty="0"/>
          </a:p>
          <a:p>
            <a:r>
              <a:rPr lang="en-US" i="0" dirty="0"/>
              <a:t>For an individual to be among the agents of an event is for there to be actions a</a:t>
            </a:r>
            <a:r>
              <a:rPr lang="en-US" i="0" baseline="-25000" dirty="0"/>
              <a:t>1</a:t>
            </a:r>
            <a:r>
              <a:rPr lang="en-US" i="0" dirty="0"/>
              <a:t>, ... a</a:t>
            </a:r>
            <a:r>
              <a:rPr lang="en-US" i="0" baseline="-25000" dirty="0"/>
              <a:t>n</a:t>
            </a:r>
            <a:r>
              <a:rPr lang="en-US" i="0" dirty="0"/>
              <a:t> which ground this event where the individual is an agent of one or more of these actions</a:t>
            </a:r>
            <a:r>
              <a:rPr lang="en-US" i="0" dirty="0" smtClean="0"/>
              <a:t>.</a:t>
            </a:r>
          </a:p>
          <a:p>
            <a:endParaRPr lang="en-US" i="0" dirty="0"/>
          </a:p>
          <a:p>
            <a:pPr algn="r"/>
            <a:r>
              <a:rPr lang="en-US" i="0" dirty="0" smtClean="0"/>
              <a:t>(Adapted from </a:t>
            </a:r>
            <a:r>
              <a:rPr lang="en-US" i="0" dirty="0" err="1" smtClean="0"/>
              <a:t>Pietroski</a:t>
            </a:r>
            <a:r>
              <a:rPr lang="en-US" i="0" dirty="0" smtClean="0"/>
              <a:t> 1998)</a:t>
            </a:r>
            <a:endParaRPr lang="en-US" i="0" dirty="0"/>
          </a:p>
        </p:txBody>
      </p:sp>
    </p:spTree>
    <p:extLst>
      <p:ext uri="{BB962C8B-B14F-4D97-AF65-F5344CB8AC3E}">
        <p14:creationId xmlns:p14="http://schemas.microsoft.com/office/powerpoint/2010/main" val="2213353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9875573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8" name="Rectangle 27"/>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0" name="Rectangle 2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31" name="Oval 30"/>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2" name="Straight Arrow Connector 31"/>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3" name="Straight Arrow Connector 32"/>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34" name="Left Brace 33"/>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ectangle 34"/>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36" name="Rectangle 35"/>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37" name="Rectangle 36"/>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38" name="Oval 37"/>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Oval 38"/>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a:t>
            </a:r>
            <a:r>
              <a:rPr lang="en-GB" i="0" dirty="0" smtClean="0">
                <a:effectLst>
                  <a:glow rad="101600">
                    <a:schemeClr val="tx1">
                      <a:alpha val="75000"/>
                    </a:schemeClr>
                  </a:glow>
                </a:effectLst>
              </a:rPr>
              <a:t>cube on </a:t>
            </a:r>
            <a:r>
              <a:rPr lang="en-GB" i="0" dirty="0">
                <a:effectLst>
                  <a:glow rad="101600">
                    <a:schemeClr val="tx1">
                      <a:alpha val="75000"/>
                    </a:schemeClr>
                  </a:glow>
                </a:effectLst>
              </a:rPr>
              <a:t>a large trampoline together </a:t>
            </a:r>
          </a:p>
          <a:p>
            <a:pPr algn="r">
              <a:spcBef>
                <a:spcPct val="25000"/>
              </a:spcBef>
            </a:pPr>
            <a:r>
              <a:rPr lang="en-GB" sz="1600" i="0" dirty="0" smtClean="0">
                <a:effectLst>
                  <a:glow rad="101600">
                    <a:schemeClr val="tx1">
                      <a:alpha val="75000"/>
                    </a:schemeClr>
                  </a:glow>
                </a:effectLst>
              </a:rPr>
              <a:t>(</a:t>
            </a:r>
            <a:r>
              <a:rPr lang="en-GB" sz="1600" i="0" dirty="0" err="1" smtClean="0">
                <a:effectLst>
                  <a:glow rad="101600">
                    <a:schemeClr val="tx1">
                      <a:alpha val="75000"/>
                    </a:schemeClr>
                  </a:glow>
                </a:effectLst>
              </a:rPr>
              <a:t>Warneken</a:t>
            </a:r>
            <a:r>
              <a:rPr lang="en-GB" sz="1600" i="0" dirty="0" smtClean="0">
                <a:effectLst>
                  <a:glow rad="101600">
                    <a:schemeClr val="tx1">
                      <a:alpha val="75000"/>
                    </a:schemeClr>
                  </a:glow>
                </a:effectLst>
              </a:rPr>
              <a:t>, Chen &amp; Tomasello 2006)</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8015080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rgbClr val="7F7F7F"/>
                </a:solidFill>
                <a:effectLst>
                  <a:glow rad="101600">
                    <a:schemeClr val="tx1">
                      <a:alpha val="75000"/>
                    </a:schemeClr>
                  </a:glow>
                </a:effectLst>
              </a:rPr>
              <a:t>tidying </a:t>
            </a:r>
            <a:r>
              <a:rPr lang="en-GB" i="0" dirty="0">
                <a:solidFill>
                  <a:srgbClr val="7F7F7F"/>
                </a:solidFill>
                <a:effectLst>
                  <a:glow rad="101600">
                    <a:schemeClr val="tx1">
                      <a:alpha val="75000"/>
                    </a:schemeClr>
                  </a:glow>
                </a:effectLst>
              </a:rPr>
              <a:t>up the toys together </a:t>
            </a:r>
          </a:p>
          <a:p>
            <a:pPr algn="r">
              <a:spcBef>
                <a:spcPct val="25000"/>
              </a:spcBef>
            </a:pPr>
            <a:r>
              <a:rPr lang="en-GB" sz="1600" i="0" dirty="0">
                <a:solidFill>
                  <a:srgbClr val="7F7F7F"/>
                </a:solidFill>
                <a:effectLst>
                  <a:glow rad="101600">
                    <a:schemeClr val="tx1">
                      <a:alpha val="75000"/>
                    </a:schemeClr>
                  </a:glow>
                </a:effectLst>
              </a:rPr>
              <a:t>(</a:t>
            </a:r>
            <a:r>
              <a:rPr lang="en-GB" sz="1600" i="0" dirty="0" err="1">
                <a:solidFill>
                  <a:srgbClr val="7F7F7F"/>
                </a:solidFill>
                <a:effectLst>
                  <a:glow rad="101600">
                    <a:schemeClr val="tx1">
                      <a:alpha val="75000"/>
                    </a:schemeClr>
                  </a:glow>
                </a:effectLst>
              </a:rPr>
              <a:t>Behne</a:t>
            </a:r>
            <a:r>
              <a:rPr lang="en-GB" sz="1600" i="0" dirty="0">
                <a:solidFill>
                  <a:srgbClr val="7F7F7F"/>
                </a:solidFill>
                <a:effectLst>
                  <a:glow rad="101600">
                    <a:schemeClr val="tx1">
                      <a:alpha val="75000"/>
                    </a:schemeClr>
                  </a:glow>
                </a:effectLst>
              </a:rPr>
              <a:t> et al 2005)</a:t>
            </a:r>
          </a:p>
          <a:p>
            <a:pPr algn="l">
              <a:spcBef>
                <a:spcPct val="25000"/>
              </a:spcBef>
            </a:pPr>
            <a:r>
              <a:rPr lang="en-GB" i="0" dirty="0">
                <a:solidFill>
                  <a:srgbClr val="7F7F7F"/>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rgbClr val="7F7F7F"/>
                </a:solidFill>
                <a:effectLst>
                  <a:glow rad="101600">
                    <a:schemeClr val="tx1">
                      <a:alpha val="75000"/>
                    </a:schemeClr>
                  </a:glow>
                </a:effectLst>
              </a:rPr>
              <a:t>(Brownell et al 2006)</a:t>
            </a:r>
          </a:p>
          <a:p>
            <a:pPr algn="l">
              <a:spcBef>
                <a:spcPct val="25000"/>
              </a:spcBef>
            </a:pPr>
            <a:r>
              <a:rPr lang="en-GB" i="0" dirty="0">
                <a:solidFill>
                  <a:srgbClr val="7F7F7F"/>
                </a:solidFill>
                <a:effectLst>
                  <a:glow rad="101600">
                    <a:schemeClr val="tx1">
                      <a:alpha val="75000"/>
                    </a:schemeClr>
                  </a:glow>
                </a:effectLst>
              </a:rPr>
              <a:t>bouncing a </a:t>
            </a:r>
            <a:r>
              <a:rPr lang="en-GB" i="0" dirty="0" smtClean="0">
                <a:solidFill>
                  <a:srgbClr val="7F7F7F"/>
                </a:solidFill>
                <a:effectLst>
                  <a:glow rad="101600">
                    <a:schemeClr val="tx1">
                      <a:alpha val="75000"/>
                    </a:schemeClr>
                  </a:glow>
                </a:effectLst>
              </a:rPr>
              <a:t>cube on </a:t>
            </a:r>
            <a:r>
              <a:rPr lang="en-GB" i="0" dirty="0">
                <a:solidFill>
                  <a:srgbClr val="7F7F7F"/>
                </a:solidFill>
                <a:effectLst>
                  <a:glow rad="101600">
                    <a:schemeClr val="tx1">
                      <a:alpha val="75000"/>
                    </a:schemeClr>
                  </a:glow>
                </a:effectLst>
              </a:rPr>
              <a:t>a large trampoline together </a:t>
            </a:r>
          </a:p>
          <a:p>
            <a:pPr algn="r">
              <a:spcBef>
                <a:spcPct val="25000"/>
              </a:spcBef>
            </a:pPr>
            <a:r>
              <a:rPr lang="en-GB" sz="1600" i="0" dirty="0" smtClean="0">
                <a:solidFill>
                  <a:srgbClr val="7F7F7F"/>
                </a:solidFill>
                <a:effectLst>
                  <a:glow rad="101600">
                    <a:schemeClr val="tx1">
                      <a:alpha val="75000"/>
                    </a:schemeClr>
                  </a:glow>
                </a:effectLst>
              </a:rPr>
              <a:t>(</a:t>
            </a:r>
            <a:r>
              <a:rPr lang="en-GB" sz="1600" i="0" dirty="0" err="1" smtClean="0">
                <a:solidFill>
                  <a:srgbClr val="7F7F7F"/>
                </a:solidFill>
                <a:effectLst>
                  <a:glow rad="101600">
                    <a:schemeClr val="tx1">
                      <a:alpha val="75000"/>
                    </a:schemeClr>
                  </a:glow>
                </a:effectLst>
              </a:rPr>
              <a:t>Warneken</a:t>
            </a:r>
            <a:r>
              <a:rPr lang="en-GB" sz="1600" i="0" dirty="0" smtClean="0">
                <a:solidFill>
                  <a:srgbClr val="7F7F7F"/>
                </a:solidFill>
                <a:effectLst>
                  <a:glow rad="101600">
                    <a:schemeClr val="tx1">
                      <a:alpha val="75000"/>
                    </a:schemeClr>
                  </a:glow>
                </a:effectLst>
              </a:rPr>
              <a:t>, Chen &amp; Tomasello 2006)</a:t>
            </a:r>
            <a:endParaRPr lang="en-GB" sz="1600" i="0" dirty="0">
              <a:solidFill>
                <a:srgbClr val="7F7F7F"/>
              </a:solidFill>
              <a:effectLst>
                <a:glow rad="101600">
                  <a:schemeClr val="tx1">
                    <a:alpha val="75000"/>
                  </a:schemeClr>
                </a:glow>
              </a:effectLst>
            </a:endParaRPr>
          </a:p>
          <a:p>
            <a:pPr algn="l">
              <a:spcBef>
                <a:spcPct val="25000"/>
              </a:spcBef>
            </a:pPr>
            <a:r>
              <a:rPr lang="en-GB" i="0" dirty="0" smtClean="0">
                <a:solidFill>
                  <a:srgbClr val="7F7F7F"/>
                </a:solidFill>
                <a:effectLst>
                  <a:glow rad="101600">
                    <a:schemeClr val="tx1">
                      <a:alpha val="75000"/>
                    </a:schemeClr>
                  </a:glow>
                </a:effectLst>
              </a:rPr>
              <a:t>pretending to row a boat together</a:t>
            </a:r>
            <a:endParaRPr lang="en-GB" i="0"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21376549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a:t>
            </a:r>
            <a:r>
              <a:rPr lang="en-GB" i="0" dirty="0" smtClean="0">
                <a:effectLst>
                  <a:glow rad="101600">
                    <a:schemeClr val="tx1">
                      <a:alpha val="75000"/>
                    </a:schemeClr>
                  </a:glow>
                </a:effectLst>
              </a:rPr>
              <a:t>cube on </a:t>
            </a:r>
            <a:r>
              <a:rPr lang="en-GB" i="0" dirty="0">
                <a:effectLst>
                  <a:glow rad="101600">
                    <a:schemeClr val="tx1">
                      <a:alpha val="75000"/>
                    </a:schemeClr>
                  </a:glow>
                </a:effectLst>
              </a:rPr>
              <a:t>a large trampoline together </a:t>
            </a:r>
          </a:p>
          <a:p>
            <a:pPr algn="r">
              <a:spcBef>
                <a:spcPct val="25000"/>
              </a:spcBef>
            </a:pPr>
            <a:r>
              <a:rPr lang="en-GB" sz="1600" i="0" dirty="0" smtClean="0">
                <a:effectLst>
                  <a:glow rad="101600">
                    <a:schemeClr val="tx1">
                      <a:alpha val="75000"/>
                    </a:schemeClr>
                  </a:glow>
                </a:effectLst>
              </a:rPr>
              <a:t>(</a:t>
            </a:r>
            <a:r>
              <a:rPr lang="en-GB" sz="1600" i="0" dirty="0" err="1" smtClean="0">
                <a:effectLst>
                  <a:glow rad="101600">
                    <a:schemeClr val="tx1">
                      <a:alpha val="75000"/>
                    </a:schemeClr>
                  </a:glow>
                </a:effectLst>
              </a:rPr>
              <a:t>Warneken</a:t>
            </a:r>
            <a:r>
              <a:rPr lang="en-GB" sz="1600" i="0" dirty="0" smtClean="0">
                <a:effectLst>
                  <a:glow rad="101600">
                    <a:schemeClr val="tx1">
                      <a:alpha val="75000"/>
                    </a:schemeClr>
                  </a:glow>
                </a:effectLst>
              </a:rPr>
              <a:t>, Chen &amp; Tomasello 2006)</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5024885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6" name="Rectangle 15"/>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17" name="Rectangle 16"/>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18" name="Rectangle 17"/>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19" name="Oval 18"/>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Oval 19"/>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Oval 20"/>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2" name="Straight Arrow Connector 21"/>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3" name="Straight Arrow Connector 22"/>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4" name="Left Brace 23"/>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Rectangle 24"/>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rgbClr val="7F7F7F"/>
                </a:solidFill>
                <a:effectLst>
                  <a:glow rad="101600">
                    <a:schemeClr val="tx1">
                      <a:alpha val="75000"/>
                    </a:schemeClr>
                  </a:glow>
                </a:effectLst>
              </a:rPr>
              <a:t>tidying </a:t>
            </a:r>
            <a:r>
              <a:rPr lang="en-GB" i="0" dirty="0">
                <a:solidFill>
                  <a:srgbClr val="7F7F7F"/>
                </a:solidFill>
                <a:effectLst>
                  <a:glow rad="101600">
                    <a:schemeClr val="tx1">
                      <a:alpha val="75000"/>
                    </a:schemeClr>
                  </a:glow>
                </a:effectLst>
              </a:rPr>
              <a:t>up the toys together </a:t>
            </a:r>
          </a:p>
          <a:p>
            <a:pPr algn="r">
              <a:spcBef>
                <a:spcPct val="25000"/>
              </a:spcBef>
            </a:pPr>
            <a:r>
              <a:rPr lang="en-GB" sz="1600" i="0" dirty="0">
                <a:solidFill>
                  <a:srgbClr val="7F7F7F"/>
                </a:solidFill>
                <a:effectLst>
                  <a:glow rad="101600">
                    <a:schemeClr val="tx1">
                      <a:alpha val="75000"/>
                    </a:schemeClr>
                  </a:glow>
                </a:effectLst>
              </a:rPr>
              <a:t>(</a:t>
            </a:r>
            <a:r>
              <a:rPr lang="en-GB" sz="1600" i="0" dirty="0" err="1">
                <a:solidFill>
                  <a:srgbClr val="7F7F7F"/>
                </a:solidFill>
                <a:effectLst>
                  <a:glow rad="101600">
                    <a:schemeClr val="tx1">
                      <a:alpha val="75000"/>
                    </a:schemeClr>
                  </a:glow>
                </a:effectLst>
              </a:rPr>
              <a:t>Behne</a:t>
            </a:r>
            <a:r>
              <a:rPr lang="en-GB" sz="1600" i="0" dirty="0">
                <a:solidFill>
                  <a:srgbClr val="7F7F7F"/>
                </a:solidFill>
                <a:effectLst>
                  <a:glow rad="101600">
                    <a:schemeClr val="tx1">
                      <a:alpha val="75000"/>
                    </a:schemeClr>
                  </a:glow>
                </a:effectLst>
              </a:rPr>
              <a:t> et al 2005)</a:t>
            </a:r>
          </a:p>
          <a:p>
            <a:pPr algn="l">
              <a:spcBef>
                <a:spcPct val="25000"/>
              </a:spcBef>
            </a:pPr>
            <a:r>
              <a:rPr lang="en-GB" i="0" dirty="0">
                <a:solidFill>
                  <a:srgbClr val="7F7F7F"/>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rgbClr val="7F7F7F"/>
                </a:solidFill>
                <a:effectLst>
                  <a:glow rad="101600">
                    <a:schemeClr val="tx1">
                      <a:alpha val="75000"/>
                    </a:schemeClr>
                  </a:glow>
                </a:effectLst>
              </a:rPr>
              <a:t>(Brownell et al 2006)</a:t>
            </a:r>
          </a:p>
          <a:p>
            <a:pPr algn="l">
              <a:spcBef>
                <a:spcPct val="25000"/>
              </a:spcBef>
            </a:pPr>
            <a:r>
              <a:rPr lang="en-GB" i="0" dirty="0">
                <a:solidFill>
                  <a:srgbClr val="7F7F7F"/>
                </a:solidFill>
                <a:effectLst>
                  <a:glow rad="101600">
                    <a:schemeClr val="tx1">
                      <a:alpha val="75000"/>
                    </a:schemeClr>
                  </a:glow>
                </a:effectLst>
              </a:rPr>
              <a:t>bouncing a </a:t>
            </a:r>
            <a:r>
              <a:rPr lang="en-GB" i="0" dirty="0" smtClean="0">
                <a:solidFill>
                  <a:srgbClr val="7F7F7F"/>
                </a:solidFill>
                <a:effectLst>
                  <a:glow rad="101600">
                    <a:schemeClr val="tx1">
                      <a:alpha val="75000"/>
                    </a:schemeClr>
                  </a:glow>
                </a:effectLst>
              </a:rPr>
              <a:t>cube on </a:t>
            </a:r>
            <a:r>
              <a:rPr lang="en-GB" i="0" dirty="0">
                <a:solidFill>
                  <a:srgbClr val="7F7F7F"/>
                </a:solidFill>
                <a:effectLst>
                  <a:glow rad="101600">
                    <a:schemeClr val="tx1">
                      <a:alpha val="75000"/>
                    </a:schemeClr>
                  </a:glow>
                </a:effectLst>
              </a:rPr>
              <a:t>a large trampoline together </a:t>
            </a:r>
          </a:p>
          <a:p>
            <a:pPr algn="r">
              <a:spcBef>
                <a:spcPct val="25000"/>
              </a:spcBef>
            </a:pPr>
            <a:r>
              <a:rPr lang="en-GB" sz="1600" i="0" dirty="0" smtClean="0">
                <a:solidFill>
                  <a:srgbClr val="7F7F7F"/>
                </a:solidFill>
                <a:effectLst>
                  <a:glow rad="101600">
                    <a:schemeClr val="tx1">
                      <a:alpha val="75000"/>
                    </a:schemeClr>
                  </a:glow>
                </a:effectLst>
              </a:rPr>
              <a:t>(</a:t>
            </a:r>
            <a:r>
              <a:rPr lang="en-GB" sz="1600" i="0" dirty="0" err="1" smtClean="0">
                <a:solidFill>
                  <a:srgbClr val="7F7F7F"/>
                </a:solidFill>
                <a:effectLst>
                  <a:glow rad="101600">
                    <a:schemeClr val="tx1">
                      <a:alpha val="75000"/>
                    </a:schemeClr>
                  </a:glow>
                </a:effectLst>
              </a:rPr>
              <a:t>Warneken</a:t>
            </a:r>
            <a:r>
              <a:rPr lang="en-GB" sz="1600" i="0" dirty="0" smtClean="0">
                <a:solidFill>
                  <a:srgbClr val="7F7F7F"/>
                </a:solidFill>
                <a:effectLst>
                  <a:glow rad="101600">
                    <a:schemeClr val="tx1">
                      <a:alpha val="75000"/>
                    </a:schemeClr>
                  </a:glow>
                </a:effectLst>
              </a:rPr>
              <a:t>, Chen &amp; Tomasello 2006)</a:t>
            </a:r>
            <a:endParaRPr lang="en-GB" sz="1600" i="0" dirty="0">
              <a:solidFill>
                <a:srgbClr val="7F7F7F"/>
              </a:solidFill>
              <a:effectLst>
                <a:glow rad="101600">
                  <a:schemeClr val="tx1">
                    <a:alpha val="75000"/>
                  </a:schemeClr>
                </a:glow>
              </a:effectLst>
            </a:endParaRPr>
          </a:p>
          <a:p>
            <a:pPr algn="l">
              <a:spcBef>
                <a:spcPct val="25000"/>
              </a:spcBef>
            </a:pPr>
            <a:r>
              <a:rPr lang="en-GB" i="0" dirty="0" smtClean="0">
                <a:solidFill>
                  <a:srgbClr val="7F7F7F"/>
                </a:solidFill>
                <a:effectLst>
                  <a:glow rad="101600">
                    <a:schemeClr val="tx1">
                      <a:alpha val="75000"/>
                    </a:schemeClr>
                  </a:glow>
                </a:effectLst>
              </a:rPr>
              <a:t>pretending to row a boat together</a:t>
            </a:r>
            <a:endParaRPr lang="en-GB" i="0"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29739048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rgbClr val="7F7F7F"/>
                </a:solidFill>
                <a:effectLst>
                  <a:glow rad="101600">
                    <a:schemeClr val="tx1">
                      <a:alpha val="75000"/>
                    </a:schemeClr>
                  </a:glow>
                </a:effectLst>
              </a:rPr>
              <a:t>tidying </a:t>
            </a:r>
            <a:r>
              <a:rPr lang="en-GB" i="0" dirty="0">
                <a:solidFill>
                  <a:srgbClr val="7F7F7F"/>
                </a:solidFill>
                <a:effectLst>
                  <a:glow rad="101600">
                    <a:schemeClr val="tx1">
                      <a:alpha val="75000"/>
                    </a:schemeClr>
                  </a:glow>
                </a:effectLst>
              </a:rPr>
              <a:t>up the toys together </a:t>
            </a:r>
          </a:p>
          <a:p>
            <a:pPr algn="r">
              <a:spcBef>
                <a:spcPct val="25000"/>
              </a:spcBef>
            </a:pPr>
            <a:r>
              <a:rPr lang="en-GB" sz="1600" i="0" dirty="0">
                <a:solidFill>
                  <a:srgbClr val="7F7F7F"/>
                </a:solidFill>
                <a:effectLst>
                  <a:glow rad="101600">
                    <a:schemeClr val="tx1">
                      <a:alpha val="75000"/>
                    </a:schemeClr>
                  </a:glow>
                </a:effectLst>
              </a:rPr>
              <a:t>(</a:t>
            </a:r>
            <a:r>
              <a:rPr lang="en-GB" sz="1600" i="0" dirty="0" err="1">
                <a:solidFill>
                  <a:srgbClr val="7F7F7F"/>
                </a:solidFill>
                <a:effectLst>
                  <a:glow rad="101600">
                    <a:schemeClr val="tx1">
                      <a:alpha val="75000"/>
                    </a:schemeClr>
                  </a:glow>
                </a:effectLst>
              </a:rPr>
              <a:t>Behne</a:t>
            </a:r>
            <a:r>
              <a:rPr lang="en-GB" sz="1600" i="0" dirty="0">
                <a:solidFill>
                  <a:srgbClr val="7F7F7F"/>
                </a:solidFill>
                <a:effectLst>
                  <a:glow rad="101600">
                    <a:schemeClr val="tx1">
                      <a:alpha val="75000"/>
                    </a:schemeClr>
                  </a:glow>
                </a:effectLst>
              </a:rPr>
              <a:t> et al 2005)</a:t>
            </a:r>
          </a:p>
          <a:p>
            <a:pPr algn="l">
              <a:spcBef>
                <a:spcPct val="25000"/>
              </a:spcBef>
            </a:pPr>
            <a:r>
              <a:rPr lang="en-GB" i="0" dirty="0">
                <a:solidFill>
                  <a:srgbClr val="7F7F7F"/>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rgbClr val="7F7F7F"/>
                </a:solidFill>
                <a:effectLst>
                  <a:glow rad="101600">
                    <a:schemeClr val="tx1">
                      <a:alpha val="75000"/>
                    </a:schemeClr>
                  </a:glow>
                </a:effectLst>
              </a:rPr>
              <a:t>(Brownell et al 2006)</a:t>
            </a:r>
          </a:p>
          <a:p>
            <a:pPr algn="l">
              <a:spcBef>
                <a:spcPct val="25000"/>
              </a:spcBef>
            </a:pPr>
            <a:r>
              <a:rPr lang="en-GB" i="0" dirty="0">
                <a:solidFill>
                  <a:srgbClr val="7F7F7F"/>
                </a:solidFill>
                <a:effectLst>
                  <a:glow rad="101600">
                    <a:schemeClr val="tx1">
                      <a:alpha val="75000"/>
                    </a:schemeClr>
                  </a:glow>
                </a:effectLst>
              </a:rPr>
              <a:t>bouncing a </a:t>
            </a:r>
            <a:r>
              <a:rPr lang="en-GB" i="0" dirty="0" smtClean="0">
                <a:solidFill>
                  <a:srgbClr val="7F7F7F"/>
                </a:solidFill>
                <a:effectLst>
                  <a:glow rad="101600">
                    <a:schemeClr val="tx1">
                      <a:alpha val="75000"/>
                    </a:schemeClr>
                  </a:glow>
                </a:effectLst>
              </a:rPr>
              <a:t>cube on </a:t>
            </a:r>
            <a:r>
              <a:rPr lang="en-GB" i="0" dirty="0">
                <a:solidFill>
                  <a:srgbClr val="7F7F7F"/>
                </a:solidFill>
                <a:effectLst>
                  <a:glow rad="101600">
                    <a:schemeClr val="tx1">
                      <a:alpha val="75000"/>
                    </a:schemeClr>
                  </a:glow>
                </a:effectLst>
              </a:rPr>
              <a:t>a large trampoline together </a:t>
            </a:r>
          </a:p>
          <a:p>
            <a:pPr algn="r">
              <a:spcBef>
                <a:spcPct val="25000"/>
              </a:spcBef>
            </a:pPr>
            <a:r>
              <a:rPr lang="en-GB" sz="1600" i="0" dirty="0" smtClean="0">
                <a:solidFill>
                  <a:srgbClr val="7F7F7F"/>
                </a:solidFill>
                <a:effectLst>
                  <a:glow rad="101600">
                    <a:schemeClr val="tx1">
                      <a:alpha val="75000"/>
                    </a:schemeClr>
                  </a:glow>
                </a:effectLst>
              </a:rPr>
              <a:t>(</a:t>
            </a:r>
            <a:r>
              <a:rPr lang="en-GB" sz="1600" i="0" dirty="0" err="1" smtClean="0">
                <a:solidFill>
                  <a:srgbClr val="7F7F7F"/>
                </a:solidFill>
                <a:effectLst>
                  <a:glow rad="101600">
                    <a:schemeClr val="tx1">
                      <a:alpha val="75000"/>
                    </a:schemeClr>
                  </a:glow>
                </a:effectLst>
              </a:rPr>
              <a:t>Warneken</a:t>
            </a:r>
            <a:r>
              <a:rPr lang="en-GB" sz="1600" i="0" dirty="0" smtClean="0">
                <a:solidFill>
                  <a:srgbClr val="7F7F7F"/>
                </a:solidFill>
                <a:effectLst>
                  <a:glow rad="101600">
                    <a:schemeClr val="tx1">
                      <a:alpha val="75000"/>
                    </a:schemeClr>
                  </a:glow>
                </a:effectLst>
              </a:rPr>
              <a:t>, Chen &amp; Tomasello 2006)</a:t>
            </a:r>
            <a:endParaRPr lang="en-GB" sz="1600" i="0" dirty="0">
              <a:solidFill>
                <a:srgbClr val="7F7F7F"/>
              </a:solidFill>
              <a:effectLst>
                <a:glow rad="101600">
                  <a:schemeClr val="tx1">
                    <a:alpha val="75000"/>
                  </a:schemeClr>
                </a:glow>
              </a:effectLst>
            </a:endParaRPr>
          </a:p>
          <a:p>
            <a:pPr algn="l">
              <a:spcBef>
                <a:spcPct val="25000"/>
              </a:spcBef>
            </a:pPr>
            <a:r>
              <a:rPr lang="en-GB" i="0" dirty="0" smtClean="0">
                <a:solidFill>
                  <a:srgbClr val="7F7F7F"/>
                </a:solidFill>
                <a:effectLst>
                  <a:glow rad="101600">
                    <a:schemeClr val="tx1">
                      <a:alpha val="75000"/>
                    </a:schemeClr>
                  </a:glow>
                </a:effectLst>
              </a:rPr>
              <a:t>pretending to row a boat together</a:t>
            </a:r>
            <a:endParaRPr lang="en-GB" i="0" dirty="0">
              <a:solidFill>
                <a:srgbClr val="7F7F7F"/>
              </a:solidFill>
              <a:effectLst>
                <a:glow rad="101600">
                  <a:schemeClr val="tx1">
                    <a:alpha val="75000"/>
                  </a:schemeClr>
                </a:glow>
              </a:effectLst>
            </a:endParaRPr>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33" name="Rectangle 32"/>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34" name="Rectangle 33"/>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35" name="Oval 3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Oval 36"/>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8" name="Straight Arrow Connector 37"/>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9" name="Straight Arrow Connector 38"/>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0" name="Left Brace 39"/>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1" name="Rectangle 40"/>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7896522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alpha val="5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33" name="Rectangle 32"/>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34" name="Rectangle 33"/>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35" name="Oval 3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Oval 36"/>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8" name="Straight Arrow Connector 37"/>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9" name="Straight Arrow Connector 38"/>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0" name="Left Brace 39"/>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1" name="Rectangle 40"/>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7" name="Rectangle 16"/>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a:t>
            </a:r>
            <a:r>
              <a:rPr lang="en-GB" i="0" dirty="0" smtClean="0">
                <a:effectLst>
                  <a:glow rad="101600">
                    <a:schemeClr val="tx1">
                      <a:alpha val="75000"/>
                    </a:schemeClr>
                  </a:glow>
                </a:effectLst>
              </a:rPr>
              <a:t>cube on </a:t>
            </a:r>
            <a:r>
              <a:rPr lang="en-GB" i="0" dirty="0">
                <a:effectLst>
                  <a:glow rad="101600">
                    <a:schemeClr val="tx1">
                      <a:alpha val="75000"/>
                    </a:schemeClr>
                  </a:glow>
                </a:effectLst>
              </a:rPr>
              <a:t>a large trampoline together </a:t>
            </a:r>
          </a:p>
          <a:p>
            <a:pPr algn="r">
              <a:spcBef>
                <a:spcPct val="25000"/>
              </a:spcBef>
            </a:pPr>
            <a:r>
              <a:rPr lang="en-GB" sz="1600" i="0" dirty="0" smtClean="0">
                <a:effectLst>
                  <a:glow rad="101600">
                    <a:schemeClr val="tx1">
                      <a:alpha val="75000"/>
                    </a:schemeClr>
                  </a:glow>
                </a:effectLst>
              </a:rPr>
              <a:t>(</a:t>
            </a:r>
            <a:r>
              <a:rPr lang="en-GB" sz="1600" i="0" dirty="0" err="1" smtClean="0">
                <a:effectLst>
                  <a:glow rad="101600">
                    <a:schemeClr val="tx1">
                      <a:alpha val="75000"/>
                    </a:schemeClr>
                  </a:glow>
                </a:effectLst>
              </a:rPr>
              <a:t>Warneken</a:t>
            </a:r>
            <a:r>
              <a:rPr lang="en-GB" sz="1600" i="0" dirty="0" smtClean="0">
                <a:effectLst>
                  <a:glow rad="101600">
                    <a:schemeClr val="tx1">
                      <a:alpha val="75000"/>
                    </a:schemeClr>
                  </a:glow>
                </a:effectLst>
              </a:rPr>
              <a:t>, Chen &amp; Tomasello 2006)</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30191720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tidying </a:t>
            </a:r>
            <a:r>
              <a:rPr lang="en-GB" i="0" dirty="0">
                <a:solidFill>
                  <a:schemeClr val="tx1"/>
                </a:solidFill>
                <a:effectLst>
                  <a:glow rad="101600">
                    <a:schemeClr val="tx1">
                      <a:alpha val="75000"/>
                    </a:schemeClr>
                  </a:glow>
                </a:effectLst>
              </a:rPr>
              <a:t>up the t</a:t>
            </a:r>
            <a:r>
              <a:rPr lang="en-GB" i="0" dirty="0">
                <a:solidFill>
                  <a:srgbClr val="000000"/>
                </a:solidFill>
                <a:effectLst>
                  <a:glow rad="101600">
                    <a:schemeClr val="tx1">
                      <a:alpha val="75000"/>
                    </a:schemeClr>
                  </a:glow>
                </a:effectLst>
              </a:rPr>
              <a:t>oys together </a:t>
            </a:r>
          </a:p>
          <a:p>
            <a:pPr algn="r">
              <a:spcBef>
                <a:spcPct val="25000"/>
              </a:spcBef>
            </a:pPr>
            <a:r>
              <a:rPr lang="en-GB" sz="1600" i="0" dirty="0">
                <a:solidFill>
                  <a:srgbClr val="000000"/>
                </a:solidFill>
                <a:effectLst>
                  <a:glow rad="101600">
                    <a:schemeClr val="tx1">
                      <a:alpha val="75000"/>
                    </a:schemeClr>
                  </a:glow>
                </a:effectLst>
              </a:rPr>
              <a:t>(</a:t>
            </a:r>
            <a:r>
              <a:rPr lang="en-GB" sz="1600" i="0" dirty="0" err="1">
                <a:solidFill>
                  <a:srgbClr val="000000"/>
                </a:solidFill>
                <a:effectLst>
                  <a:glow rad="101600">
                    <a:schemeClr val="tx1">
                      <a:alpha val="75000"/>
                    </a:schemeClr>
                  </a:glow>
                </a:effectLst>
              </a:rPr>
              <a:t>Behne</a:t>
            </a:r>
            <a:r>
              <a:rPr lang="en-GB" sz="1600" i="0" dirty="0">
                <a:solidFill>
                  <a:srgbClr val="000000"/>
                </a:solidFill>
                <a:effectLst>
                  <a:glow rad="101600">
                    <a:schemeClr val="tx1">
                      <a:alpha val="75000"/>
                    </a:schemeClr>
                  </a:glow>
                </a:effectLst>
              </a:rPr>
              <a:t> et al 2005)</a:t>
            </a:r>
          </a:p>
          <a:p>
            <a:pPr algn="l">
              <a:spcBef>
                <a:spcPct val="25000"/>
              </a:spcBef>
            </a:pPr>
            <a:r>
              <a:rPr lang="en-GB" i="0" dirty="0">
                <a:solidFill>
                  <a:schemeClr val="tx1"/>
                </a:solidFill>
                <a:effectLst>
                  <a:glow rad="101600">
                    <a:schemeClr val="tx1">
                      <a:alpha val="75000"/>
                    </a:schemeClr>
                  </a:glow>
                </a:effectLst>
              </a:rPr>
              <a:t>cooperatively pulling </a:t>
            </a:r>
            <a:r>
              <a:rPr lang="en-GB" i="0" dirty="0">
                <a:effectLst>
                  <a:glow rad="101600">
                    <a:schemeClr val="tx1">
                      <a:alpha val="75000"/>
                    </a:schemeClr>
                  </a:glow>
                </a:effectLst>
              </a:rPr>
              <a:t>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a:t>
            </a:r>
            <a:r>
              <a:rPr lang="en-GB" i="0" dirty="0" smtClean="0">
                <a:effectLst>
                  <a:glow rad="101600">
                    <a:schemeClr val="tx1">
                      <a:alpha val="75000"/>
                    </a:schemeClr>
                  </a:glow>
                </a:effectLst>
              </a:rPr>
              <a:t>cube on </a:t>
            </a:r>
            <a:r>
              <a:rPr lang="en-GB" i="0" dirty="0">
                <a:effectLst>
                  <a:glow rad="101600">
                    <a:schemeClr val="tx1">
                      <a:alpha val="75000"/>
                    </a:schemeClr>
                  </a:glow>
                </a:effectLst>
              </a:rPr>
              <a:t>a large trampoline together </a:t>
            </a:r>
          </a:p>
          <a:p>
            <a:pPr algn="r">
              <a:spcBef>
                <a:spcPct val="25000"/>
              </a:spcBef>
            </a:pPr>
            <a:r>
              <a:rPr lang="en-GB" sz="1600" i="0" dirty="0" smtClean="0">
                <a:effectLst>
                  <a:glow rad="101600">
                    <a:schemeClr val="tx1">
                      <a:alpha val="75000"/>
                    </a:schemeClr>
                  </a:glow>
                </a:effectLst>
              </a:rPr>
              <a:t>(</a:t>
            </a:r>
            <a:r>
              <a:rPr lang="en-GB" sz="1600" i="0" dirty="0" err="1" smtClean="0">
                <a:effectLst>
                  <a:glow rad="101600">
                    <a:schemeClr val="tx1">
                      <a:alpha val="75000"/>
                    </a:schemeClr>
                  </a:glow>
                </a:effectLst>
              </a:rPr>
              <a:t>Warneken</a:t>
            </a:r>
            <a:r>
              <a:rPr lang="en-GB" sz="1600" i="0" dirty="0" smtClean="0">
                <a:effectLst>
                  <a:glow rad="101600">
                    <a:schemeClr val="tx1">
                      <a:alpha val="75000"/>
                    </a:schemeClr>
                  </a:glow>
                </a:effectLst>
              </a:rPr>
              <a:t>, Chen &amp; Tomasello 2006)</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3" name="Rectangle 2"/>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4" name="Rectangle 3"/>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5" name="Rectangle 4"/>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6" name="Oval 5"/>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Oval 7"/>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9" name="Straight Arrow Connector 8"/>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1" name="Straight Arrow Connector 10"/>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2" name="Left Brace 11"/>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Rectangle 14"/>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4788024" y="1124744"/>
            <a:ext cx="3779912" cy="3312368"/>
          </a:xfrm>
          <a:prstGeom prst="rect">
            <a:avLst/>
          </a:prstGeom>
          <a:gradFill flip="none" rotWithShape="1">
            <a:gsLst>
              <a:gs pos="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489706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tidying </a:t>
            </a:r>
            <a:r>
              <a:rPr lang="en-GB" i="0" dirty="0">
                <a:solidFill>
                  <a:schemeClr val="tx1"/>
                </a:solidFill>
                <a:effectLst>
                  <a:glow rad="101600">
                    <a:schemeClr val="tx1">
                      <a:alpha val="75000"/>
                    </a:schemeClr>
                  </a:glow>
                </a:effectLst>
              </a:rPr>
              <a:t>up the t</a:t>
            </a:r>
            <a:r>
              <a:rPr lang="en-GB" i="0" dirty="0">
                <a:solidFill>
                  <a:srgbClr val="000000"/>
                </a:solidFill>
                <a:effectLst>
                  <a:glow rad="101600">
                    <a:schemeClr val="tx1">
                      <a:alpha val="75000"/>
                    </a:schemeClr>
                  </a:glow>
                </a:effectLst>
              </a:rPr>
              <a:t>oys together </a:t>
            </a:r>
          </a:p>
          <a:p>
            <a:pPr algn="r">
              <a:spcBef>
                <a:spcPct val="25000"/>
              </a:spcBef>
            </a:pPr>
            <a:r>
              <a:rPr lang="en-GB" sz="1600" i="0" dirty="0">
                <a:solidFill>
                  <a:srgbClr val="000000"/>
                </a:solidFill>
                <a:effectLst>
                  <a:glow rad="101600">
                    <a:schemeClr val="tx1">
                      <a:alpha val="75000"/>
                    </a:schemeClr>
                  </a:glow>
                </a:effectLst>
              </a:rPr>
              <a:t>(</a:t>
            </a:r>
            <a:r>
              <a:rPr lang="en-GB" sz="1600" i="0" dirty="0" err="1">
                <a:solidFill>
                  <a:srgbClr val="000000"/>
                </a:solidFill>
                <a:effectLst>
                  <a:glow rad="101600">
                    <a:schemeClr val="tx1">
                      <a:alpha val="75000"/>
                    </a:schemeClr>
                  </a:glow>
                </a:effectLst>
              </a:rPr>
              <a:t>Behne</a:t>
            </a:r>
            <a:r>
              <a:rPr lang="en-GB" sz="1600" i="0" dirty="0">
                <a:solidFill>
                  <a:srgbClr val="000000"/>
                </a:solidFill>
                <a:effectLst>
                  <a:glow rad="101600">
                    <a:schemeClr val="tx1">
                      <a:alpha val="75000"/>
                    </a:schemeClr>
                  </a:glow>
                </a:effectLst>
              </a:rPr>
              <a:t> et al 2005)</a:t>
            </a:r>
          </a:p>
          <a:p>
            <a:pPr algn="l">
              <a:spcBef>
                <a:spcPct val="25000"/>
              </a:spcBef>
            </a:pPr>
            <a:r>
              <a:rPr lang="en-GB" i="0" dirty="0">
                <a:solidFill>
                  <a:schemeClr val="tx1"/>
                </a:solidFill>
                <a:effectLst>
                  <a:glow rad="101600">
                    <a:schemeClr val="tx1">
                      <a:alpha val="75000"/>
                    </a:schemeClr>
                  </a:glow>
                </a:effectLst>
              </a:rPr>
              <a:t>cooperatively pulling </a:t>
            </a:r>
            <a:r>
              <a:rPr lang="en-GB" i="0" dirty="0">
                <a:effectLst>
                  <a:glow rad="101600">
                    <a:schemeClr val="tx1">
                      <a:alpha val="75000"/>
                    </a:schemeClr>
                  </a:glow>
                </a:effectLst>
              </a:rPr>
              <a:t>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a:t>
            </a:r>
            <a:r>
              <a:rPr lang="en-GB" i="0" dirty="0" smtClean="0">
                <a:effectLst>
                  <a:glow rad="101600">
                    <a:schemeClr val="tx1">
                      <a:alpha val="75000"/>
                    </a:schemeClr>
                  </a:glow>
                </a:effectLst>
              </a:rPr>
              <a:t>cube on </a:t>
            </a:r>
            <a:r>
              <a:rPr lang="en-GB" i="0" dirty="0">
                <a:effectLst>
                  <a:glow rad="101600">
                    <a:schemeClr val="tx1">
                      <a:alpha val="75000"/>
                    </a:schemeClr>
                  </a:glow>
                </a:effectLst>
              </a:rPr>
              <a:t>a large trampoline together </a:t>
            </a:r>
          </a:p>
          <a:p>
            <a:pPr algn="r">
              <a:spcBef>
                <a:spcPct val="25000"/>
              </a:spcBef>
            </a:pPr>
            <a:r>
              <a:rPr lang="en-GB" sz="1600" i="0" dirty="0" smtClean="0">
                <a:effectLst>
                  <a:glow rad="101600">
                    <a:schemeClr val="tx1">
                      <a:alpha val="75000"/>
                    </a:schemeClr>
                  </a:glow>
                </a:effectLst>
              </a:rPr>
              <a:t>(</a:t>
            </a:r>
            <a:r>
              <a:rPr lang="en-GB" sz="1600" i="0" dirty="0" err="1" smtClean="0">
                <a:effectLst>
                  <a:glow rad="101600">
                    <a:schemeClr val="tx1">
                      <a:alpha val="75000"/>
                    </a:schemeClr>
                  </a:glow>
                </a:effectLst>
              </a:rPr>
              <a:t>Warneken</a:t>
            </a:r>
            <a:r>
              <a:rPr lang="en-GB" sz="1600" i="0" dirty="0" smtClean="0">
                <a:effectLst>
                  <a:glow rad="101600">
                    <a:schemeClr val="tx1">
                      <a:alpha val="75000"/>
                    </a:schemeClr>
                  </a:glow>
                </a:effectLst>
              </a:rPr>
              <a:t>, Chen &amp; Tomasello 2006)</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3" name="Rectangle 2"/>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4" name="Rectangle 3"/>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5" name="Rectangle 4"/>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6" name="Oval 5"/>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Oval 7"/>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9" name="Straight Arrow Connector 8"/>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1" name="Straight Arrow Connector 10"/>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2" name="Left Brace 11"/>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Rectangle 14"/>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4788024" y="1124744"/>
            <a:ext cx="3779912" cy="3312368"/>
          </a:xfrm>
          <a:prstGeom prst="rect">
            <a:avLst/>
          </a:prstGeom>
          <a:gradFill flip="none" rotWithShape="1">
            <a:gsLst>
              <a:gs pos="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10301182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1" name="Rectangle 10"/>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5674093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coordinates</a:t>
            </a:r>
            <a:endParaRPr lang="en-US" dirty="0"/>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represents</a:t>
            </a:r>
            <a:endParaRPr lang="en-US" dirty="0"/>
          </a:p>
        </p:txBody>
      </p:sp>
      <p:sp>
        <p:nvSpPr>
          <p:cNvPr id="16" name="Rectangle 15"/>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0894878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9" name="Rectangle 18"/>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459388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Detour</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Goals are not intentions</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241910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8763004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683568" y="476672"/>
            <a:ext cx="3590925"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25000"/>
              </a:spcBef>
            </a:pPr>
            <a:r>
              <a:rPr lang="en-GB" i="0" dirty="0" smtClean="0">
                <a:effectLst>
                  <a:glow rad="101600">
                    <a:schemeClr val="tx1">
                      <a:alpha val="75000"/>
                    </a:schemeClr>
                  </a:glow>
                </a:effectLst>
              </a:rPr>
              <a:t>painting a house together </a:t>
            </a:r>
          </a:p>
          <a:p>
            <a:pPr algn="r">
              <a:spcBef>
                <a:spcPct val="25000"/>
              </a:spcBef>
            </a:pPr>
            <a:r>
              <a:rPr lang="en-GB" sz="1600" i="0" dirty="0" smtClean="0">
                <a:effectLst>
                  <a:glow rad="101600">
                    <a:schemeClr val="tx1">
                      <a:alpha val="75000"/>
                    </a:schemeClr>
                  </a:glow>
                </a:effectLst>
              </a:rPr>
              <a:t>(Bratman 1992)</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lifting a heavy sofa together </a:t>
            </a:r>
          </a:p>
          <a:p>
            <a:pPr algn="r">
              <a:spcBef>
                <a:spcPct val="25000"/>
              </a:spcBef>
            </a:pPr>
            <a:r>
              <a:rPr lang="en-GB" sz="1600" i="0" dirty="0" smtClean="0">
                <a:effectLst>
                  <a:glow rad="101600">
                    <a:schemeClr val="tx1">
                      <a:alpha val="75000"/>
                    </a:schemeClr>
                  </a:glow>
                </a:effectLst>
              </a:rPr>
              <a:t>(Velleman 1997)</a:t>
            </a:r>
          </a:p>
          <a:p>
            <a:pPr algn="l">
              <a:spcBef>
                <a:spcPct val="25000"/>
              </a:spcBef>
            </a:pPr>
            <a:r>
              <a:rPr lang="en-GB" i="0" dirty="0" smtClean="0">
                <a:effectLst>
                  <a:glow rad="101600">
                    <a:schemeClr val="tx1">
                      <a:alpha val="75000"/>
                    </a:schemeClr>
                  </a:glow>
                </a:effectLst>
              </a:rPr>
              <a:t>preparing a hollandaise sauce together </a:t>
            </a:r>
          </a:p>
          <a:p>
            <a:pPr algn="r">
              <a:spcBef>
                <a:spcPts val="0"/>
              </a:spcBef>
            </a:pPr>
            <a:r>
              <a:rPr lang="en-GB" sz="1600" i="0" dirty="0" smtClean="0">
                <a:effectLst>
                  <a:glow rad="101600">
                    <a:schemeClr val="tx1">
                      <a:alpha val="75000"/>
                    </a:schemeClr>
                  </a:glow>
                </a:effectLst>
              </a:rPr>
              <a:t>(Searle 1990)</a:t>
            </a:r>
          </a:p>
          <a:p>
            <a:pPr algn="l">
              <a:spcBef>
                <a:spcPct val="25000"/>
              </a:spcBef>
            </a:pPr>
            <a:r>
              <a:rPr lang="en-GB" i="0" dirty="0" smtClean="0">
                <a:effectLst>
                  <a:glow rad="101600">
                    <a:schemeClr val="tx1">
                      <a:alpha val="75000"/>
                    </a:schemeClr>
                  </a:glow>
                </a:effectLst>
              </a:rPr>
              <a:t>going to Chicago together </a:t>
            </a:r>
          </a:p>
          <a:p>
            <a:pPr algn="r">
              <a:spcBef>
                <a:spcPct val="25000"/>
              </a:spcBef>
            </a:pPr>
            <a:r>
              <a:rPr lang="en-GB" sz="1600" i="0" dirty="0" smtClean="0">
                <a:effectLst>
                  <a:glow rad="101600">
                    <a:schemeClr val="tx1">
                      <a:alpha val="75000"/>
                    </a:schemeClr>
                  </a:glow>
                </a:effectLst>
              </a:rPr>
              <a:t>(Kutz 2000)</a:t>
            </a:r>
          </a:p>
          <a:p>
            <a:pPr algn="l">
              <a:spcBef>
                <a:spcPct val="25000"/>
              </a:spcBef>
            </a:pPr>
            <a:r>
              <a:rPr lang="en-GB" i="0" dirty="0" smtClean="0">
                <a:effectLst>
                  <a:glow rad="101600">
                    <a:schemeClr val="tx1">
                      <a:alpha val="75000"/>
                    </a:schemeClr>
                  </a:glow>
                </a:effectLst>
              </a:rPr>
              <a:t>walking together </a:t>
            </a:r>
          </a:p>
          <a:p>
            <a:pPr algn="r">
              <a:spcBef>
                <a:spcPts val="0"/>
              </a:spcBef>
            </a:pPr>
            <a:r>
              <a:rPr lang="en-GB" sz="1600" i="0" dirty="0" smtClean="0">
                <a:effectLst>
                  <a:glow rad="101600">
                    <a:schemeClr val="tx1">
                      <a:alpha val="75000"/>
                    </a:schemeClr>
                  </a:glow>
                </a:effectLst>
              </a:rPr>
              <a:t>(Gilbert 1990)</a:t>
            </a:r>
            <a:endParaRPr lang="en-GB" sz="1600" i="0" dirty="0">
              <a:effectLst>
                <a:glow rad="101600">
                  <a:schemeClr val="tx1">
                    <a:alpha val="75000"/>
                  </a:schemeClr>
                </a:glow>
              </a:effectLst>
            </a:endParaRPr>
          </a:p>
        </p:txBody>
      </p:sp>
      <p:sp>
        <p:nvSpPr>
          <p:cNvPr id="5"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rgbClr val="7F7F7F"/>
                </a:solidFill>
                <a:effectLst>
                  <a:glow rad="101600">
                    <a:schemeClr val="tx1">
                      <a:alpha val="75000"/>
                    </a:schemeClr>
                  </a:glow>
                </a:effectLst>
              </a:rPr>
              <a:t>tidying </a:t>
            </a:r>
            <a:r>
              <a:rPr lang="en-GB" i="0" dirty="0">
                <a:solidFill>
                  <a:srgbClr val="7F7F7F"/>
                </a:solidFill>
                <a:effectLst>
                  <a:glow rad="101600">
                    <a:schemeClr val="tx1">
                      <a:alpha val="75000"/>
                    </a:schemeClr>
                  </a:glow>
                </a:effectLst>
              </a:rPr>
              <a:t>up the toys together </a:t>
            </a:r>
          </a:p>
          <a:p>
            <a:pPr algn="r">
              <a:spcBef>
                <a:spcPct val="25000"/>
              </a:spcBef>
            </a:pPr>
            <a:r>
              <a:rPr lang="en-GB" sz="1600" i="0" dirty="0">
                <a:solidFill>
                  <a:srgbClr val="7F7F7F"/>
                </a:solidFill>
                <a:effectLst>
                  <a:glow rad="101600">
                    <a:schemeClr val="tx1">
                      <a:alpha val="75000"/>
                    </a:schemeClr>
                  </a:glow>
                </a:effectLst>
              </a:rPr>
              <a:t>(</a:t>
            </a:r>
            <a:r>
              <a:rPr lang="en-GB" sz="1600" i="0" dirty="0" err="1">
                <a:solidFill>
                  <a:srgbClr val="7F7F7F"/>
                </a:solidFill>
                <a:effectLst>
                  <a:glow rad="101600">
                    <a:schemeClr val="tx1">
                      <a:alpha val="75000"/>
                    </a:schemeClr>
                  </a:glow>
                </a:effectLst>
              </a:rPr>
              <a:t>Behne</a:t>
            </a:r>
            <a:r>
              <a:rPr lang="en-GB" sz="1600" i="0" dirty="0">
                <a:solidFill>
                  <a:srgbClr val="7F7F7F"/>
                </a:solidFill>
                <a:effectLst>
                  <a:glow rad="101600">
                    <a:schemeClr val="tx1">
                      <a:alpha val="75000"/>
                    </a:schemeClr>
                  </a:glow>
                </a:effectLst>
              </a:rPr>
              <a:t> et al 2005)</a:t>
            </a:r>
          </a:p>
          <a:p>
            <a:pPr algn="l">
              <a:spcBef>
                <a:spcPct val="25000"/>
              </a:spcBef>
            </a:pPr>
            <a:r>
              <a:rPr lang="en-GB" i="0" dirty="0">
                <a:solidFill>
                  <a:srgbClr val="7F7F7F"/>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rgbClr val="7F7F7F"/>
                </a:solidFill>
                <a:effectLst>
                  <a:glow rad="101600">
                    <a:schemeClr val="tx1">
                      <a:alpha val="75000"/>
                    </a:schemeClr>
                  </a:glow>
                </a:effectLst>
              </a:rPr>
              <a:t>(Brownell et al 2006)</a:t>
            </a:r>
          </a:p>
          <a:p>
            <a:pPr algn="l">
              <a:spcBef>
                <a:spcPct val="25000"/>
              </a:spcBef>
            </a:pPr>
            <a:r>
              <a:rPr lang="en-GB" i="0" dirty="0">
                <a:solidFill>
                  <a:srgbClr val="7F7F7F"/>
                </a:solidFill>
                <a:effectLst>
                  <a:glow rad="101600">
                    <a:schemeClr val="tx1">
                      <a:alpha val="75000"/>
                    </a:schemeClr>
                  </a:glow>
                </a:effectLst>
              </a:rPr>
              <a:t>bouncing a </a:t>
            </a:r>
            <a:r>
              <a:rPr lang="en-GB" i="0" dirty="0" smtClean="0">
                <a:solidFill>
                  <a:srgbClr val="7F7F7F"/>
                </a:solidFill>
                <a:effectLst>
                  <a:glow rad="101600">
                    <a:schemeClr val="tx1">
                      <a:alpha val="75000"/>
                    </a:schemeClr>
                  </a:glow>
                </a:effectLst>
              </a:rPr>
              <a:t>cube on </a:t>
            </a:r>
            <a:r>
              <a:rPr lang="en-GB" i="0" dirty="0">
                <a:solidFill>
                  <a:srgbClr val="7F7F7F"/>
                </a:solidFill>
                <a:effectLst>
                  <a:glow rad="101600">
                    <a:schemeClr val="tx1">
                      <a:alpha val="75000"/>
                    </a:schemeClr>
                  </a:glow>
                </a:effectLst>
              </a:rPr>
              <a:t>a large trampoline together </a:t>
            </a:r>
          </a:p>
          <a:p>
            <a:pPr algn="r">
              <a:spcBef>
                <a:spcPct val="25000"/>
              </a:spcBef>
            </a:pPr>
            <a:r>
              <a:rPr lang="en-GB" sz="1600" i="0" dirty="0" smtClean="0">
                <a:solidFill>
                  <a:srgbClr val="7F7F7F"/>
                </a:solidFill>
                <a:effectLst>
                  <a:glow rad="101600">
                    <a:schemeClr val="tx1">
                      <a:alpha val="75000"/>
                    </a:schemeClr>
                  </a:glow>
                </a:effectLst>
              </a:rPr>
              <a:t>(</a:t>
            </a:r>
            <a:r>
              <a:rPr lang="en-GB" sz="1600" i="0" dirty="0" err="1" smtClean="0">
                <a:solidFill>
                  <a:srgbClr val="7F7F7F"/>
                </a:solidFill>
                <a:effectLst>
                  <a:glow rad="101600">
                    <a:schemeClr val="tx1">
                      <a:alpha val="75000"/>
                    </a:schemeClr>
                  </a:glow>
                </a:effectLst>
              </a:rPr>
              <a:t>Warneken</a:t>
            </a:r>
            <a:r>
              <a:rPr lang="en-GB" sz="1600" i="0" dirty="0" smtClean="0">
                <a:solidFill>
                  <a:srgbClr val="7F7F7F"/>
                </a:solidFill>
                <a:effectLst>
                  <a:glow rad="101600">
                    <a:schemeClr val="tx1">
                      <a:alpha val="75000"/>
                    </a:schemeClr>
                  </a:glow>
                </a:effectLst>
              </a:rPr>
              <a:t>, Chen &amp; Tomasello 2006)</a:t>
            </a:r>
            <a:endParaRPr lang="en-GB" sz="1600" i="0" dirty="0">
              <a:solidFill>
                <a:srgbClr val="7F7F7F"/>
              </a:solidFill>
              <a:effectLst>
                <a:glow rad="101600">
                  <a:schemeClr val="tx1">
                    <a:alpha val="75000"/>
                  </a:schemeClr>
                </a:glow>
              </a:effectLst>
            </a:endParaRPr>
          </a:p>
          <a:p>
            <a:pPr algn="l">
              <a:spcBef>
                <a:spcPct val="25000"/>
              </a:spcBef>
            </a:pPr>
            <a:r>
              <a:rPr lang="en-GB" i="0" dirty="0" smtClean="0">
                <a:solidFill>
                  <a:srgbClr val="7F7F7F"/>
                </a:solidFill>
                <a:effectLst>
                  <a:glow rad="101600">
                    <a:schemeClr val="tx1">
                      <a:alpha val="75000"/>
                    </a:schemeClr>
                  </a:glow>
                </a:effectLst>
              </a:rPr>
              <a:t>pretending to row a boat together</a:t>
            </a:r>
            <a:endParaRPr lang="en-GB" i="0"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9452410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72586972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18365430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7" name="Curved Connector 16"/>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Tree>
    <p:extLst>
      <p:ext uri="{BB962C8B-B14F-4D97-AF65-F5344CB8AC3E}">
        <p14:creationId xmlns:p14="http://schemas.microsoft.com/office/powerpoint/2010/main" val="384016689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Tree>
    <p:extLst>
      <p:ext uri="{BB962C8B-B14F-4D97-AF65-F5344CB8AC3E}">
        <p14:creationId xmlns:p14="http://schemas.microsoft.com/office/powerpoint/2010/main" val="35939287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1456234" y="5013176"/>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33401243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a:off x="1717973" y="3212466"/>
            <a:ext cx="5708054"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End Detour</a:t>
            </a:r>
            <a:endParaRPr lang="en-US" i="0" dirty="0"/>
          </a:p>
        </p:txBody>
      </p:sp>
    </p:spTree>
    <p:extLst>
      <p:ext uri="{BB962C8B-B14F-4D97-AF65-F5344CB8AC3E}">
        <p14:creationId xmlns:p14="http://schemas.microsoft.com/office/powerpoint/2010/main" val="40279559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9" name="Rectangle 18"/>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3074506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844134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5" name="Rectangle 4"/>
          <p:cNvSpPr/>
          <p:nvPr/>
        </p:nvSpPr>
        <p:spPr>
          <a:xfrm>
            <a:off x="359532" y="285409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6" name="Rectangle 5"/>
          <p:cNvSpPr/>
          <p:nvPr/>
        </p:nvSpPr>
        <p:spPr>
          <a:xfrm>
            <a:off x="359532" y="451028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7" name="Rectangle 6"/>
          <p:cNvSpPr/>
          <p:nvPr/>
        </p:nvSpPr>
        <p:spPr>
          <a:xfrm>
            <a:off x="2267745" y="3718193"/>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8" name="Oval 7"/>
          <p:cNvSpPr/>
          <p:nvPr/>
        </p:nvSpPr>
        <p:spPr bwMode="auto">
          <a:xfrm>
            <a:off x="395537" y="2566063"/>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Oval 8"/>
          <p:cNvSpPr/>
          <p:nvPr/>
        </p:nvSpPr>
        <p:spPr bwMode="auto">
          <a:xfrm>
            <a:off x="395537" y="4222247"/>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Oval 9"/>
          <p:cNvSpPr/>
          <p:nvPr/>
        </p:nvSpPr>
        <p:spPr bwMode="auto">
          <a:xfrm>
            <a:off x="2267745" y="3358151"/>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1" name="Straight Arrow Connector 10"/>
          <p:cNvCxnSpPr/>
          <p:nvPr/>
        </p:nvCxnSpPr>
        <p:spPr bwMode="auto">
          <a:xfrm>
            <a:off x="1907704" y="3430159"/>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2" name="Straight Arrow Connector 11"/>
          <p:cNvCxnSpPr/>
          <p:nvPr/>
        </p:nvCxnSpPr>
        <p:spPr bwMode="auto">
          <a:xfrm flipV="1">
            <a:off x="1907704" y="4438271"/>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3" name="Left Brace 12"/>
          <p:cNvSpPr/>
          <p:nvPr/>
        </p:nvSpPr>
        <p:spPr bwMode="auto">
          <a:xfrm rot="16200000">
            <a:off x="1871700" y="4330260"/>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31540" y="6310481"/>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23874911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2165848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50252</TotalTime>
  <Words>7881</Words>
  <Application>Microsoft Macintosh PowerPoint</Application>
  <PresentationFormat>On-screen Show (4:3)</PresentationFormat>
  <Paragraphs>1064</Paragraphs>
  <Slides>132</Slides>
  <Notes>74</Notes>
  <HiddenSlides>0</HiddenSlides>
  <MMClips>0</MMClips>
  <ScaleCrop>false</ScaleCrop>
  <HeadingPairs>
    <vt:vector size="4" baseType="variant">
      <vt:variant>
        <vt:lpstr>Theme</vt:lpstr>
      </vt:variant>
      <vt:variant>
        <vt:i4>1</vt:i4>
      </vt:variant>
      <vt:variant>
        <vt:lpstr>Slide Titles</vt:lpstr>
      </vt:variant>
      <vt:variant>
        <vt:i4>132</vt:i4>
      </vt:variant>
    </vt:vector>
  </HeadingPairs>
  <TitlesOfParts>
    <vt:vector size="13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1793</cp:revision>
  <cp:lastPrinted>2011-11-02T01:04:11Z</cp:lastPrinted>
  <dcterms:created xsi:type="dcterms:W3CDTF">2010-11-22T10:27:15Z</dcterms:created>
  <dcterms:modified xsi:type="dcterms:W3CDTF">2011-11-02T20:51:00Z</dcterms:modified>
  <cp:category/>
</cp:coreProperties>
</file>